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7" r:id="rId2"/>
    <p:sldId id="258" r:id="rId3"/>
    <p:sldId id="293" r:id="rId4"/>
    <p:sldId id="283" r:id="rId5"/>
    <p:sldId id="294" r:id="rId6"/>
    <p:sldId id="295" r:id="rId7"/>
    <p:sldId id="296" r:id="rId8"/>
    <p:sldId id="297" r:id="rId9"/>
    <p:sldId id="298" r:id="rId10"/>
    <p:sldId id="262" r:id="rId11"/>
    <p:sldId id="299" r:id="rId12"/>
    <p:sldId id="300" r:id="rId13"/>
    <p:sldId id="302" r:id="rId14"/>
    <p:sldId id="303" r:id="rId15"/>
    <p:sldId id="304" r:id="rId16"/>
    <p:sldId id="305" r:id="rId17"/>
    <p:sldId id="306" r:id="rId18"/>
    <p:sldId id="307" r:id="rId19"/>
    <p:sldId id="308" r:id="rId20"/>
    <p:sldId id="309" r:id="rId21"/>
    <p:sldId id="310" r:id="rId22"/>
    <p:sldId id="311" r:id="rId23"/>
    <p:sldId id="263" r:id="rId24"/>
    <p:sldId id="313" r:id="rId25"/>
    <p:sldId id="314" r:id="rId26"/>
    <p:sldId id="315" r:id="rId27"/>
    <p:sldId id="316" r:id="rId28"/>
    <p:sldId id="317" r:id="rId29"/>
    <p:sldId id="318" r:id="rId30"/>
    <p:sldId id="319" r:id="rId31"/>
    <p:sldId id="320" r:id="rId32"/>
    <p:sldId id="321"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russi" initials="r"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0DEDC"/>
    <a:srgbClr val="D3D0CD"/>
    <a:srgbClr val="C1C0C7"/>
    <a:srgbClr val="0A091B"/>
    <a:srgbClr val="24BAD6"/>
    <a:srgbClr val="09091A"/>
    <a:srgbClr val="D2A000"/>
    <a:srgbClr val="BFBFBF"/>
    <a:srgbClr val="254275"/>
    <a:srgbClr val="220B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31" autoAdjust="0"/>
    <p:restoredTop sz="86409"/>
  </p:normalViewPr>
  <p:slideViewPr>
    <p:cSldViewPr snapToGrid="0">
      <p:cViewPr>
        <p:scale>
          <a:sx n="56" d="100"/>
          <a:sy n="56" d="100"/>
        </p:scale>
        <p:origin x="344" y="856"/>
      </p:cViewPr>
      <p:guideLst>
        <p:guide orient="horz" pos="2160"/>
        <p:guide pos="3817"/>
      </p:guideLst>
    </p:cSldViewPr>
  </p:slideViewPr>
  <p:outlineViewPr>
    <p:cViewPr>
      <p:scale>
        <a:sx n="100" d="100"/>
        <a:sy n="100" d="100"/>
      </p:scale>
      <p:origin x="-104"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commentAuthors" Target="commentAuthors.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249A95-8765-464E-A316-40F0309F1083}" type="datetimeFigureOut">
              <a:rPr kumimoji="1" lang="zh-CN" altLang="en-US" smtClean="0"/>
              <a:t>16/6/20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43E751-9265-3046-8572-C4877E42D341}" type="slidenum">
              <a:rPr kumimoji="1" lang="zh-CN" altLang="en-US" smtClean="0"/>
              <a:t>‹#›</a:t>
            </a:fld>
            <a:endParaRPr kumimoji="1" lang="zh-CN" altLang="en-US"/>
          </a:p>
        </p:txBody>
      </p:sp>
    </p:spTree>
    <p:extLst>
      <p:ext uri="{BB962C8B-B14F-4D97-AF65-F5344CB8AC3E}">
        <p14:creationId xmlns:p14="http://schemas.microsoft.com/office/powerpoint/2010/main" val="6441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导师们好，今天我想讲讲城市道路交通模糊控制的研究，因为这是个研究性的课题，所以希望导师们能给点耐心去听听研究的历程。里面用到的蛮多解决问题的方式都挺有意思的。</a:t>
            </a:r>
            <a:endParaRPr kumimoji="1" lang="zh-CN" altLang="en-US" dirty="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1</a:t>
            </a:fld>
            <a:endParaRPr kumimoji="1" lang="zh-CN" altLang="en-US"/>
          </a:p>
        </p:txBody>
      </p:sp>
    </p:spTree>
    <p:extLst>
      <p:ext uri="{BB962C8B-B14F-4D97-AF65-F5344CB8AC3E}">
        <p14:creationId xmlns:p14="http://schemas.microsoft.com/office/powerpoint/2010/main" val="998613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有了前面的基础概念，下面理解模糊控制就容易多了，接下来进入本论文的重头戏模糊控制环节。</a:t>
            </a:r>
            <a:endParaRPr kumimoji="1" lang="en-US" altLang="zh-CN" dirty="0" smtClean="0"/>
          </a:p>
          <a:p>
            <a:r>
              <a:rPr kumimoji="1" lang="zh-CN" altLang="en-US" dirty="0" smtClean="0"/>
              <a:t>原理和模糊集合隶属度函数简单介绍，最主要的内容放在模糊控制器的设计上。</a:t>
            </a:r>
            <a:endParaRPr kumimoji="1" lang="zh-CN" altLang="en-US" dirty="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10</a:t>
            </a:fld>
            <a:endParaRPr kumimoji="1" lang="zh-CN" altLang="en-US"/>
          </a:p>
        </p:txBody>
      </p:sp>
    </p:spTree>
    <p:extLst>
      <p:ext uri="{BB962C8B-B14F-4D97-AF65-F5344CB8AC3E}">
        <p14:creationId xmlns:p14="http://schemas.microsoft.com/office/powerpoint/2010/main" val="235719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模糊化十分好理解，现实交通都是连续变化的值，例如车道上排队的车辆长度可以是</a:t>
            </a:r>
            <a:r>
              <a:rPr kumimoji="1" lang="en-US" altLang="zh-CN" dirty="0" smtClean="0"/>
              <a:t>2</a:t>
            </a:r>
            <a:r>
              <a:rPr kumimoji="1" lang="zh-CN" altLang="en-US" dirty="0" smtClean="0"/>
              <a:t>辆，也可以是</a:t>
            </a:r>
            <a:r>
              <a:rPr kumimoji="1" lang="en-US" altLang="zh-CN" dirty="0" smtClean="0"/>
              <a:t>20</a:t>
            </a:r>
            <a:r>
              <a:rPr kumimoji="1" lang="zh-CN" altLang="en-US" dirty="0" smtClean="0"/>
              <a:t>量，根据最大区间值</a:t>
            </a:r>
            <a:r>
              <a:rPr kumimoji="1" lang="en-US" altLang="zh-CN" dirty="0" smtClean="0"/>
              <a:t>20</a:t>
            </a:r>
            <a:r>
              <a:rPr kumimoji="1" lang="zh-CN" altLang="en-US" dirty="0" smtClean="0"/>
              <a:t>，可以说</a:t>
            </a:r>
            <a:r>
              <a:rPr kumimoji="1" lang="en-US" altLang="zh-CN" dirty="0" smtClean="0"/>
              <a:t>2</a:t>
            </a:r>
            <a:r>
              <a:rPr kumimoji="1" lang="zh-CN" altLang="en-US" dirty="0" smtClean="0"/>
              <a:t>辆车是很少车，</a:t>
            </a:r>
            <a:r>
              <a:rPr kumimoji="1" lang="en-US" altLang="zh-CN" dirty="0" smtClean="0"/>
              <a:t>20</a:t>
            </a:r>
            <a:r>
              <a:rPr kumimoji="1" lang="zh-CN" altLang="en-US" dirty="0" smtClean="0"/>
              <a:t>量车是很多车，这样把</a:t>
            </a:r>
            <a:r>
              <a:rPr kumimoji="1" lang="en-US" altLang="zh-CN" dirty="0" smtClean="0"/>
              <a:t>20</a:t>
            </a:r>
            <a:r>
              <a:rPr kumimoji="1" lang="zh-CN" altLang="en-US" dirty="0" smtClean="0"/>
              <a:t>分成</a:t>
            </a:r>
            <a:r>
              <a:rPr kumimoji="1" lang="en-US" altLang="zh-CN" dirty="0" smtClean="0"/>
              <a:t>5</a:t>
            </a:r>
            <a:r>
              <a:rPr kumimoji="1" lang="zh-CN" altLang="en-US" dirty="0" smtClean="0"/>
              <a:t>个区间，根据现实中的车辆数给他们归到相应的区间，这个区间叫做模糊集。求出输出量对模糊集的隶属度，这就把输入变量转化成了模糊变量。</a:t>
            </a:r>
            <a:endParaRPr kumimoji="1" lang="en-US" altLang="zh-CN" dirty="0" smtClean="0"/>
          </a:p>
          <a:p>
            <a:endParaRPr kumimoji="1" lang="en-US" altLang="zh-CN" dirty="0" smtClean="0"/>
          </a:p>
          <a:p>
            <a:r>
              <a:rPr kumimoji="1" lang="zh-CN" altLang="en-US" dirty="0" smtClean="0"/>
              <a:t>模糊推理是模糊控制的核心，这么理解，你去餐馆吃东西，东西好吃，你的评价就好，服务员服务态度差，你的评价就差，如果同时具备东西好吃以及服务员服务态度差这两点，你可能会给这家参观评价中等。</a:t>
            </a:r>
            <a:endParaRPr kumimoji="1" lang="en-US" altLang="zh-CN" dirty="0" smtClean="0"/>
          </a:p>
          <a:p>
            <a:endParaRPr kumimoji="1" lang="en-US" altLang="zh-CN" dirty="0" smtClean="0"/>
          </a:p>
          <a:p>
            <a:r>
              <a:rPr kumimoji="1" lang="zh-CN" altLang="en-US" dirty="0" smtClean="0"/>
              <a:t>反模糊化就是将输出的模糊值转化为控制系统的精确的输出变量，这样才能控制。本项目采用的反模糊化方法是加权平均法，又称为面积重心法，简称为重心法。</a:t>
            </a:r>
            <a:r>
              <a:rPr lang="zh-CN" altLang="zh-CN" sz="1200" kern="1200" dirty="0" smtClean="0">
                <a:solidFill>
                  <a:schemeClr val="tx1"/>
                </a:solidFill>
                <a:effectLst/>
                <a:latin typeface="+mn-lt"/>
                <a:ea typeface="+mn-ea"/>
                <a:cs typeface="+mn-cs"/>
              </a:rPr>
              <a:t>通过取出模糊集合隶属度函数曲线与横坐标轴所围成的面积所对应的输出作为精确的输出。</a:t>
            </a:r>
            <a:r>
              <a:rPr lang="zh-CN" altLang="zh-CN" dirty="0" smtClean="0">
                <a:effectLst/>
              </a:rPr>
              <a:t> </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11</a:t>
            </a:fld>
            <a:endParaRPr kumimoji="1" lang="zh-CN" altLang="en-US"/>
          </a:p>
        </p:txBody>
      </p:sp>
    </p:spTree>
    <p:extLst>
      <p:ext uri="{BB962C8B-B14F-4D97-AF65-F5344CB8AC3E}">
        <p14:creationId xmlns:p14="http://schemas.microsoft.com/office/powerpoint/2010/main" val="1791927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上面是百度对模糊集合隶属度函数的定义，很多论文里面对这个简单的东西更是用了巨大的篇幅来描述，让看的人云里雾里的，其实这玩意很简单。</a:t>
            </a:r>
            <a:endParaRPr kumimoji="1" lang="en-US" altLang="zh-CN" dirty="0" smtClean="0"/>
          </a:p>
          <a:p>
            <a:endParaRPr kumimoji="1" lang="en-US" altLang="zh-CN" dirty="0" smtClean="0"/>
          </a:p>
          <a:p>
            <a:r>
              <a:rPr kumimoji="1" lang="zh-CN" altLang="en-US" dirty="0" smtClean="0"/>
              <a:t>我从本项目用到的具体实例来解答导师们的疑惑：对于给定论域</a:t>
            </a:r>
            <a:r>
              <a:rPr kumimoji="1" lang="en-US" altLang="zh-CN" dirty="0" smtClean="0"/>
              <a:t>X</a:t>
            </a:r>
            <a:r>
              <a:rPr kumimoji="1" lang="zh-CN" altLang="en-US" dirty="0" smtClean="0"/>
              <a:t>（研究的范围），这里我一个车道最多</a:t>
            </a:r>
            <a:r>
              <a:rPr kumimoji="1" lang="en-US" altLang="zh-CN" dirty="0" smtClean="0"/>
              <a:t>20</a:t>
            </a:r>
            <a:r>
              <a:rPr kumimoji="1" lang="zh-CN" altLang="en-US" dirty="0" smtClean="0"/>
              <a:t>辆车停着吧，这就是论域，里面有个模糊集</a:t>
            </a:r>
            <a:r>
              <a:rPr kumimoji="1" lang="en-US" altLang="zh-CN" dirty="0" smtClean="0"/>
              <a:t>A</a:t>
            </a:r>
            <a:r>
              <a:rPr kumimoji="1" lang="zh-CN" altLang="en-US" dirty="0" smtClean="0"/>
              <a:t>，我们假设这个模糊集</a:t>
            </a:r>
            <a:r>
              <a:rPr kumimoji="1" lang="en-US" altLang="zh-CN" dirty="0" smtClean="0"/>
              <a:t>A</a:t>
            </a:r>
            <a:r>
              <a:rPr kumimoji="1" lang="zh-CN" altLang="en-US" dirty="0" smtClean="0"/>
              <a:t>就是车道上有</a:t>
            </a:r>
            <a:r>
              <a:rPr kumimoji="1" lang="en-US" altLang="zh-CN" dirty="0" smtClean="0"/>
              <a:t>0</a:t>
            </a:r>
            <a:r>
              <a:rPr kumimoji="1" lang="zh-CN" altLang="en-US" dirty="0" smtClean="0"/>
              <a:t>到</a:t>
            </a:r>
            <a:r>
              <a:rPr kumimoji="1" lang="en-US" altLang="zh-CN" dirty="0" smtClean="0"/>
              <a:t>5</a:t>
            </a:r>
            <a:r>
              <a:rPr kumimoji="1" lang="zh-CN" altLang="en-US" dirty="0" smtClean="0"/>
              <a:t>量车，我给这个模糊集定义一个词叫做很少（</a:t>
            </a:r>
            <a:r>
              <a:rPr kumimoji="1" lang="en-US" altLang="zh-CN" dirty="0" smtClean="0"/>
              <a:t>VS</a:t>
            </a:r>
            <a:r>
              <a:rPr kumimoji="1" lang="zh-CN" altLang="en-US" dirty="0" smtClean="0"/>
              <a:t>），因为车流是随机生成的，假如生成了</a:t>
            </a:r>
            <a:r>
              <a:rPr kumimoji="1" lang="en-US" altLang="zh-CN" dirty="0" smtClean="0"/>
              <a:t>x</a:t>
            </a:r>
            <a:r>
              <a:rPr kumimoji="1" lang="zh-CN" altLang="en-US" dirty="0" smtClean="0"/>
              <a:t>辆车，而且生成的车辆数在论域范围内，假如生成的</a:t>
            </a:r>
            <a:r>
              <a:rPr kumimoji="1" lang="en-US" altLang="zh-CN" dirty="0" smtClean="0"/>
              <a:t>x</a:t>
            </a:r>
            <a:r>
              <a:rPr kumimoji="1" lang="zh-CN" altLang="en-US" dirty="0" smtClean="0"/>
              <a:t>为</a:t>
            </a:r>
            <a:r>
              <a:rPr kumimoji="1" lang="en-US" altLang="zh-CN" dirty="0" smtClean="0"/>
              <a:t>0</a:t>
            </a:r>
            <a:r>
              <a:rPr kumimoji="1" lang="zh-CN" altLang="en-US" dirty="0" smtClean="0"/>
              <a:t>辆车，那这个</a:t>
            </a:r>
            <a:r>
              <a:rPr kumimoji="1" lang="en-US" altLang="zh-CN" dirty="0" smtClean="0"/>
              <a:t>x</a:t>
            </a:r>
            <a:r>
              <a:rPr kumimoji="1" lang="zh-CN" altLang="en-US" dirty="0" smtClean="0"/>
              <a:t>对</a:t>
            </a:r>
            <a:r>
              <a:rPr kumimoji="1" lang="en-US" altLang="zh-CN" dirty="0" smtClean="0"/>
              <a:t>0</a:t>
            </a:r>
            <a:r>
              <a:rPr kumimoji="1" lang="zh-CN" altLang="en-US" dirty="0" smtClean="0"/>
              <a:t>到</a:t>
            </a:r>
            <a:r>
              <a:rPr kumimoji="1" lang="en-US" altLang="zh-CN" dirty="0" smtClean="0"/>
              <a:t>5</a:t>
            </a:r>
            <a:r>
              <a:rPr kumimoji="1" lang="zh-CN" altLang="en-US" dirty="0" smtClean="0"/>
              <a:t>这个模糊集</a:t>
            </a:r>
            <a:r>
              <a:rPr kumimoji="1" lang="en-US" altLang="zh-CN" dirty="0" smtClean="0"/>
              <a:t>A</a:t>
            </a:r>
            <a:r>
              <a:rPr kumimoji="1" lang="zh-CN" altLang="en-US" dirty="0" smtClean="0"/>
              <a:t>的隶属度是不是就是</a:t>
            </a:r>
            <a:r>
              <a:rPr kumimoji="1" lang="en-US" altLang="zh-CN" dirty="0" smtClean="0"/>
              <a:t>1</a:t>
            </a:r>
            <a:r>
              <a:rPr kumimoji="1" lang="zh-CN" altLang="en-US" dirty="0" smtClean="0"/>
              <a:t>啊，最符合这个模糊集，如果是</a:t>
            </a:r>
            <a:r>
              <a:rPr kumimoji="1" lang="en-US" altLang="zh-CN" dirty="0" smtClean="0"/>
              <a:t>5</a:t>
            </a:r>
            <a:r>
              <a:rPr kumimoji="1" lang="zh-CN" altLang="en-US" dirty="0" smtClean="0"/>
              <a:t>辆车，是不是就不太能称之为很少车，如果是二十辆车，我们甚至是不是可以认为这个</a:t>
            </a:r>
            <a:r>
              <a:rPr kumimoji="1" lang="en-US" altLang="zh-CN" dirty="0" smtClean="0"/>
              <a:t>x</a:t>
            </a:r>
            <a:r>
              <a:rPr kumimoji="1" lang="zh-CN" altLang="en-US" dirty="0" smtClean="0"/>
              <a:t>为</a:t>
            </a:r>
            <a:r>
              <a:rPr kumimoji="1" lang="en-US" altLang="zh-CN" dirty="0" smtClean="0"/>
              <a:t>20</a:t>
            </a:r>
            <a:r>
              <a:rPr kumimoji="1" lang="zh-CN" altLang="en-US" dirty="0" smtClean="0"/>
              <a:t>量车跟</a:t>
            </a:r>
            <a:r>
              <a:rPr kumimoji="1" lang="en-US" altLang="zh-CN" dirty="0" smtClean="0"/>
              <a:t>0</a:t>
            </a:r>
            <a:r>
              <a:rPr kumimoji="1" lang="zh-CN" altLang="en-US" dirty="0" smtClean="0"/>
              <a:t>到</a:t>
            </a:r>
            <a:r>
              <a:rPr kumimoji="1" lang="en-US" altLang="zh-CN" dirty="0" smtClean="0"/>
              <a:t>5</a:t>
            </a:r>
            <a:r>
              <a:rPr kumimoji="1" lang="zh-CN" altLang="en-US" dirty="0" smtClean="0"/>
              <a:t>这个很少车这个模糊集</a:t>
            </a:r>
            <a:r>
              <a:rPr kumimoji="1" lang="en-US" altLang="zh-CN" dirty="0" smtClean="0"/>
              <a:t>A</a:t>
            </a:r>
            <a:r>
              <a:rPr kumimoji="1" lang="zh-CN" altLang="en-US" dirty="0" smtClean="0"/>
              <a:t>没有半毛钱关系，跟他的隶属度是不是就是</a:t>
            </a:r>
            <a:r>
              <a:rPr kumimoji="1" lang="en-US" altLang="zh-CN" dirty="0" smtClean="0"/>
              <a:t>0</a:t>
            </a:r>
            <a:r>
              <a:rPr kumimoji="1" lang="zh-CN" altLang="en-US" dirty="0" smtClean="0"/>
              <a:t>啊？</a:t>
            </a:r>
            <a:endParaRPr kumimoji="1" lang="en-US" altLang="zh-CN" dirty="0" smtClean="0"/>
          </a:p>
          <a:p>
            <a:endParaRPr kumimoji="1" lang="en-US" altLang="zh-CN" dirty="0" smtClean="0"/>
          </a:p>
          <a:p>
            <a:r>
              <a:rPr kumimoji="1" lang="zh-CN" altLang="en-US" dirty="0" smtClean="0"/>
              <a:t>相信听完这个解释对模糊集合隶属度函数已经彻底理解了，现行的定时控制方法就不说了，有了前面的基础知识，直接来设计模糊控制器了。</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12</a:t>
            </a:fld>
            <a:endParaRPr kumimoji="1" lang="zh-CN" altLang="en-US"/>
          </a:p>
        </p:txBody>
      </p:sp>
    </p:spTree>
    <p:extLst>
      <p:ext uri="{BB962C8B-B14F-4D97-AF65-F5344CB8AC3E}">
        <p14:creationId xmlns:p14="http://schemas.microsoft.com/office/powerpoint/2010/main" val="2134227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前面也铺垫了半天了，接下来我就一句话说说我做的是怎样的一件事。</a:t>
            </a:r>
            <a:endParaRPr kumimoji="1" lang="en-US" altLang="zh-CN" dirty="0" smtClean="0"/>
          </a:p>
          <a:p>
            <a:endParaRPr kumimoji="1" lang="en-US" altLang="zh-CN" dirty="0" smtClean="0"/>
          </a:p>
          <a:p>
            <a:r>
              <a:rPr kumimoji="1" lang="zh-CN" altLang="en-US" dirty="0" smtClean="0"/>
              <a:t>先给系统一个一开始的绿灯时间，然后根据红绿灯相位的车流强度来判断，是延长当先绿灯相位呢还是将绿灯相位切换至下一相位。后面会具体讲讲怎么实现这个功能。</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13</a:t>
            </a:fld>
            <a:endParaRPr kumimoji="1" lang="zh-CN" altLang="en-US"/>
          </a:p>
        </p:txBody>
      </p:sp>
    </p:spTree>
    <p:extLst>
      <p:ext uri="{BB962C8B-B14F-4D97-AF65-F5344CB8AC3E}">
        <p14:creationId xmlns:p14="http://schemas.microsoft.com/office/powerpoint/2010/main" val="1809834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我们从前一页</a:t>
            </a:r>
            <a:r>
              <a:rPr kumimoji="1" lang="en-US" altLang="zh-CN" dirty="0" smtClean="0"/>
              <a:t>PPT</a:t>
            </a:r>
            <a:r>
              <a:rPr kumimoji="1" lang="zh-CN" altLang="en-US" dirty="0" smtClean="0"/>
              <a:t>的模糊控制系统框图可以看到系统有三个模块，其实每个模块都是一个模糊控制器。</a:t>
            </a:r>
            <a:endParaRPr kumimoji="1" lang="en-US" altLang="zh-CN" dirty="0" smtClean="0"/>
          </a:p>
          <a:p>
            <a:endParaRPr kumimoji="1" lang="en-US" altLang="zh-CN" dirty="0" smtClean="0"/>
          </a:p>
          <a:p>
            <a:r>
              <a:rPr kumimoji="1" lang="zh-CN" altLang="en-US" dirty="0" smtClean="0"/>
              <a:t>下面来讲讲这些模块的制作。</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14</a:t>
            </a:fld>
            <a:endParaRPr kumimoji="1" lang="zh-CN" altLang="en-US"/>
          </a:p>
        </p:txBody>
      </p:sp>
    </p:spTree>
    <p:extLst>
      <p:ext uri="{BB962C8B-B14F-4D97-AF65-F5344CB8AC3E}">
        <p14:creationId xmlns:p14="http://schemas.microsoft.com/office/powerpoint/2010/main" val="253292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如图所示的就是绿灯相位交通强度模块。交通强度怎么理解呢？我们可以理解为该道路口的压力，是不是强度越大，就通行压力越大啊。</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这里有一个特别需要注意的点：这里弄错了后面的结果肯定是错的，这个点就是这个模块是用来计算当前绿灯相位的交通强度，输入变量是转换至此相位时候的排队长度和此相位的车辆到达率。这个模糊控制工具箱的两个输入变量分别是转换至此相位时的排队长度和车辆到达率，想想看，是不是刚经历过一个红灯，这时候绿灯的排队长度是最长的啊，车辆到达率是指在单位时间内到达的车辆数。</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15</a:t>
            </a:fld>
            <a:endParaRPr kumimoji="1" lang="zh-CN" altLang="en-US"/>
          </a:p>
        </p:txBody>
      </p:sp>
    </p:spTree>
    <p:extLst>
      <p:ext uri="{BB962C8B-B14F-4D97-AF65-F5344CB8AC3E}">
        <p14:creationId xmlns:p14="http://schemas.microsoft.com/office/powerpoint/2010/main" val="872970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接下来我们玩弄一下第一个输入变量，排队长度。前面在全感应控制那部分已经说到，我们的两个感应器距离</a:t>
            </a:r>
            <a:r>
              <a:rPr kumimoji="1" lang="en-US" altLang="zh-CN" dirty="0" smtClean="0"/>
              <a:t>100m</a:t>
            </a:r>
            <a:r>
              <a:rPr kumimoji="1" lang="zh-CN" altLang="en-US" dirty="0" smtClean="0"/>
              <a:t>，一辆车占的距离是</a:t>
            </a:r>
            <a:r>
              <a:rPr kumimoji="1" lang="en-US" altLang="zh-CN" dirty="0" smtClean="0"/>
              <a:t>5m</a:t>
            </a:r>
            <a:r>
              <a:rPr kumimoji="1" lang="zh-CN" altLang="en-US" dirty="0" smtClean="0"/>
              <a:t>，那一个车道可以检测到最大的排队长度就是</a:t>
            </a:r>
            <a:r>
              <a:rPr kumimoji="1" lang="en-US" altLang="zh-CN" dirty="0" smtClean="0"/>
              <a:t>20</a:t>
            </a:r>
            <a:r>
              <a:rPr kumimoji="1" lang="zh-CN" altLang="en-US" dirty="0" smtClean="0"/>
              <a:t>辆车。论域就是</a:t>
            </a:r>
            <a:r>
              <a:rPr kumimoji="1" lang="en-US" altLang="zh-CN" dirty="0" smtClean="0"/>
              <a:t>[0,20]</a:t>
            </a:r>
          </a:p>
          <a:p>
            <a:endParaRPr kumimoji="1" lang="en-US" altLang="zh-CN" dirty="0" smtClean="0"/>
          </a:p>
          <a:p>
            <a:r>
              <a:rPr kumimoji="1" lang="zh-CN" altLang="en-US" dirty="0" smtClean="0"/>
              <a:t>将其弄成离散论域就是</a:t>
            </a:r>
            <a:r>
              <a:rPr kumimoji="1" lang="en-US" altLang="zh-CN" dirty="0" smtClean="0"/>
              <a:t>(2,4,6</a:t>
            </a:r>
            <a:r>
              <a:rPr kumimoji="1" lang="is-IS" altLang="zh-CN" dirty="0" smtClean="0"/>
              <a:t>…</a:t>
            </a:r>
            <a:r>
              <a:rPr kumimoji="1" lang="en-US" altLang="zh-CN" dirty="0" smtClean="0"/>
              <a:t>20)</a:t>
            </a:r>
            <a:r>
              <a:rPr kumimoji="1" lang="zh-CN" altLang="en-US" dirty="0" smtClean="0"/>
              <a:t>。设模糊集合语言值为（很短、短、中等、长、很长），看表，每个语言值对应着一个英文，这时候我们已经可以用语言来描述排队长度了，例如刚从红灯切换到绿灯相位，如果有</a:t>
            </a:r>
            <a:r>
              <a:rPr kumimoji="1" lang="en-US" altLang="zh-CN" dirty="0" smtClean="0"/>
              <a:t>2</a:t>
            </a:r>
            <a:r>
              <a:rPr kumimoji="1" lang="zh-CN" altLang="en-US" dirty="0" smtClean="0"/>
              <a:t>辆车在排队，那么我们就说排队长度很短，对应的是</a:t>
            </a:r>
            <a:r>
              <a:rPr kumimoji="1" lang="en-US" altLang="zh-CN" dirty="0" smtClean="0"/>
              <a:t>VS</a:t>
            </a:r>
            <a:r>
              <a:rPr kumimoji="1" lang="zh-CN" altLang="en-US" dirty="0" smtClean="0"/>
              <a:t>。隶属度函数为三角形，如下图，看到这五个描述语言，会不会认为就把</a:t>
            </a:r>
            <a:r>
              <a:rPr kumimoji="1" lang="en-US" altLang="zh-CN" dirty="0" smtClean="0"/>
              <a:t>20</a:t>
            </a:r>
            <a:r>
              <a:rPr kumimoji="1" lang="zh-CN" altLang="en-US" dirty="0" smtClean="0"/>
              <a:t>分成了</a:t>
            </a:r>
            <a:r>
              <a:rPr kumimoji="1" lang="en-US" altLang="zh-CN" dirty="0" smtClean="0"/>
              <a:t>5</a:t>
            </a:r>
            <a:r>
              <a:rPr kumimoji="1" lang="zh-CN" altLang="en-US" dirty="0" smtClean="0"/>
              <a:t>份，每次是</a:t>
            </a:r>
            <a:r>
              <a:rPr kumimoji="1" lang="en-US" altLang="zh-CN" dirty="0" smtClean="0"/>
              <a:t>4</a:t>
            </a:r>
            <a:r>
              <a:rPr kumimoji="1" lang="zh-CN" altLang="en-US" dirty="0" smtClean="0"/>
              <a:t>呢？不是这么算的，因为是三角形函数，我们要找个点，这个点就是最符合该项描述的那个值，例如</a:t>
            </a:r>
            <a:r>
              <a:rPr kumimoji="1" lang="en-US" altLang="zh-CN" dirty="0" smtClean="0"/>
              <a:t>0</a:t>
            </a:r>
            <a:r>
              <a:rPr kumimoji="1" lang="zh-CN" altLang="en-US" dirty="0" smtClean="0"/>
              <a:t>就最符合很短这个描述，</a:t>
            </a:r>
            <a:r>
              <a:rPr kumimoji="1" lang="en-US" altLang="zh-CN" dirty="0" smtClean="0"/>
              <a:t>20</a:t>
            </a:r>
            <a:r>
              <a:rPr kumimoji="1" lang="zh-CN" altLang="en-US" dirty="0" smtClean="0"/>
              <a:t>就最符合很长这个描述，这时候看下面这个隶属度函数是不就一目了然了。我们是根据隶属度函数来的出上标的具体数值的。</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16</a:t>
            </a:fld>
            <a:endParaRPr kumimoji="1" lang="zh-CN" altLang="en-US"/>
          </a:p>
        </p:txBody>
      </p:sp>
    </p:spTree>
    <p:extLst>
      <p:ext uri="{BB962C8B-B14F-4D97-AF65-F5344CB8AC3E}">
        <p14:creationId xmlns:p14="http://schemas.microsoft.com/office/powerpoint/2010/main" val="1474778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车辆到达率和排队长度同理，就不重复说明了。</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17</a:t>
            </a:fld>
            <a:endParaRPr kumimoji="1" lang="zh-CN" altLang="en-US"/>
          </a:p>
        </p:txBody>
      </p:sp>
    </p:spTree>
    <p:extLst>
      <p:ext uri="{BB962C8B-B14F-4D97-AF65-F5344CB8AC3E}">
        <p14:creationId xmlns:p14="http://schemas.microsoft.com/office/powerpoint/2010/main" val="1857434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其实吧，就连输出量也跟两个输入量同理，这里设置的论域为</a:t>
            </a:r>
            <a:r>
              <a:rPr kumimoji="1" lang="en-US" altLang="zh-CN" dirty="0" smtClean="0"/>
              <a:t>[0,5]</a:t>
            </a:r>
            <a:r>
              <a:rPr kumimoji="1" lang="zh-CN" altLang="en-US" dirty="0" smtClean="0"/>
              <a:t>。</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18</a:t>
            </a:fld>
            <a:endParaRPr kumimoji="1" lang="zh-CN" altLang="en-US"/>
          </a:p>
        </p:txBody>
      </p:sp>
    </p:spTree>
    <p:extLst>
      <p:ext uri="{BB962C8B-B14F-4D97-AF65-F5344CB8AC3E}">
        <p14:creationId xmlns:p14="http://schemas.microsoft.com/office/powerpoint/2010/main" val="1981547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有了上面</a:t>
            </a:r>
            <a:r>
              <a:rPr kumimoji="1" lang="en-US" altLang="zh-CN" dirty="0" smtClean="0"/>
              <a:t>3</a:t>
            </a:r>
            <a:r>
              <a:rPr kumimoji="1" lang="zh-CN" altLang="en-US" dirty="0" smtClean="0"/>
              <a:t>页所制作的隶属度函数，接下来我们就要建立模糊规则来将两个输入和</a:t>
            </a:r>
            <a:r>
              <a:rPr kumimoji="1" lang="en-US" altLang="zh-CN" dirty="0" smtClean="0"/>
              <a:t>1</a:t>
            </a:r>
            <a:r>
              <a:rPr kumimoji="1" lang="zh-CN" altLang="en-US" dirty="0" smtClean="0"/>
              <a:t>个输出对应起来。</a:t>
            </a:r>
            <a:endParaRPr kumimoji="1" lang="en-US" altLang="zh-CN" dirty="0" smtClean="0"/>
          </a:p>
          <a:p>
            <a:endParaRPr kumimoji="1" lang="en-US" altLang="zh-CN" dirty="0" smtClean="0"/>
          </a:p>
          <a:p>
            <a:r>
              <a:rPr kumimoji="1" lang="zh-CN" altLang="en-US" dirty="0" smtClean="0"/>
              <a:t>因为排队长度 或者 车辆到达率增大时，交通强度都应该增大，所以有如图所示的</a:t>
            </a:r>
            <a:r>
              <a:rPr kumimoji="1" lang="en-US" altLang="zh-CN" dirty="0" smtClean="0"/>
              <a:t>25</a:t>
            </a:r>
            <a:r>
              <a:rPr kumimoji="1" lang="zh-CN" altLang="en-US" dirty="0" smtClean="0"/>
              <a:t>条模糊规则。</a:t>
            </a:r>
            <a:endParaRPr kumimoji="1" lang="en-US" altLang="zh-CN" dirty="0" smtClean="0"/>
          </a:p>
          <a:p>
            <a:endParaRPr kumimoji="1" lang="en-US" altLang="zh-CN" dirty="0" smtClean="0"/>
          </a:p>
          <a:p>
            <a:r>
              <a:rPr kumimoji="1" lang="zh-CN" altLang="en-US" dirty="0" smtClean="0"/>
              <a:t>当有了输入变量</a:t>
            </a:r>
            <a:r>
              <a:rPr kumimoji="1" lang="en-US" altLang="zh-CN" dirty="0" smtClean="0"/>
              <a:t>queue</a:t>
            </a:r>
            <a:r>
              <a:rPr kumimoji="1" lang="zh-CN" altLang="en-US" dirty="0" smtClean="0"/>
              <a:t>和</a:t>
            </a:r>
            <a:r>
              <a:rPr kumimoji="1" lang="en-US" altLang="zh-CN" dirty="0" smtClean="0"/>
              <a:t>rate</a:t>
            </a:r>
            <a:r>
              <a:rPr kumimoji="1" lang="zh-CN" altLang="en-US" dirty="0" smtClean="0"/>
              <a:t>之后，你总不能说让计算机查表就知道对应的输出量吧。这时候我们就要根据模糊规则求出对应的关系矩阵</a:t>
            </a:r>
            <a:r>
              <a:rPr kumimoji="1" lang="en-US" altLang="zh-CN" dirty="0" smtClean="0"/>
              <a:t>R</a:t>
            </a:r>
            <a:r>
              <a:rPr kumimoji="1" lang="zh-CN" altLang="en-US" dirty="0" smtClean="0"/>
              <a:t>。关系如</a:t>
            </a:r>
            <a:r>
              <a:rPr kumimoji="1" lang="en-US" altLang="zh-CN" dirty="0" smtClean="0"/>
              <a:t>PPT</a:t>
            </a:r>
            <a:r>
              <a:rPr kumimoji="1" lang="zh-CN" altLang="en-US" dirty="0" smtClean="0"/>
              <a:t>所示，得到了</a:t>
            </a:r>
            <a:r>
              <a:rPr kumimoji="1" lang="en-US" altLang="zh-CN" dirty="0" smtClean="0"/>
              <a:t>R</a:t>
            </a:r>
            <a:r>
              <a:rPr kumimoji="1" lang="zh-CN" altLang="en-US" dirty="0" smtClean="0"/>
              <a:t>，对于不同的</a:t>
            </a:r>
            <a:r>
              <a:rPr kumimoji="1" lang="en-US" altLang="zh-CN" dirty="0" smtClean="0"/>
              <a:t>queue</a:t>
            </a:r>
            <a:r>
              <a:rPr kumimoji="1" lang="zh-CN" altLang="en-US" dirty="0" smtClean="0"/>
              <a:t>和</a:t>
            </a:r>
            <a:r>
              <a:rPr kumimoji="1" lang="en-US" altLang="zh-CN" dirty="0" smtClean="0"/>
              <a:t>rate</a:t>
            </a:r>
            <a:r>
              <a:rPr kumimoji="1" lang="zh-CN" altLang="en-US" dirty="0" smtClean="0"/>
              <a:t>输入就可以计算出</a:t>
            </a:r>
            <a:r>
              <a:rPr kumimoji="1" lang="en-US" altLang="zh-CN" dirty="0" err="1" smtClean="0"/>
              <a:t>TRgreen</a:t>
            </a:r>
            <a:r>
              <a:rPr kumimoji="1" lang="zh-CN" altLang="en-US" dirty="0" smtClean="0"/>
              <a:t>了。</a:t>
            </a:r>
            <a:r>
              <a:rPr kumimoji="1" lang="en-US" altLang="zh-CN" dirty="0" err="1" smtClean="0"/>
              <a:t>Trgreen</a:t>
            </a:r>
            <a:r>
              <a:rPr kumimoji="1" lang="en-US" altLang="zh-CN" dirty="0" smtClean="0"/>
              <a:t>=</a:t>
            </a:r>
            <a:r>
              <a:rPr kumimoji="1" lang="zh-CN" altLang="en-US" dirty="0" smtClean="0"/>
              <a:t>（</a:t>
            </a:r>
            <a:r>
              <a:rPr kumimoji="1" lang="en-US" altLang="zh-CN" dirty="0" smtClean="0"/>
              <a:t>queue</a:t>
            </a:r>
            <a:r>
              <a:rPr kumimoji="1" lang="zh-CN" altLang="en-US" baseline="0" dirty="0" smtClean="0"/>
              <a:t>*</a:t>
            </a:r>
            <a:r>
              <a:rPr kumimoji="1" lang="en-US" altLang="zh-CN" baseline="0" dirty="0" smtClean="0"/>
              <a:t>rate</a:t>
            </a:r>
            <a:r>
              <a:rPr kumimoji="1" lang="zh-CN" altLang="en-US" dirty="0" smtClean="0"/>
              <a:t>）*</a:t>
            </a:r>
            <a:r>
              <a:rPr kumimoji="1" lang="en-US" altLang="zh-CN" dirty="0" smtClean="0"/>
              <a:t>R</a:t>
            </a:r>
            <a:r>
              <a:rPr kumimoji="1" lang="zh-CN" altLang="en-US" dirty="0" smtClean="0"/>
              <a:t>。</a:t>
            </a:r>
            <a:endParaRPr kumimoji="1" lang="en-US" altLang="zh-CN" dirty="0" smtClean="0"/>
          </a:p>
          <a:p>
            <a:endParaRPr kumimoji="1" lang="en-US" altLang="zh-CN" dirty="0" smtClean="0"/>
          </a:p>
          <a:p>
            <a:r>
              <a:rPr kumimoji="1" lang="zh-CN" altLang="en-US" dirty="0" smtClean="0"/>
              <a:t>有了这个输出之后系统并不能做什么时候，这时候就需要反模糊化了。就好像你告诉系统现在交通强度很小，系统并不能听懂并将相位切换。在本项目中，运用的饭模糊化的方法是面积重心法，就是取出模糊集合隶属度函数曲线与横坐标所围成面积所对应的中心作为精确的输出。因为本例子是三角函数，重心十分的好找。来看一下上一页的</a:t>
            </a:r>
            <a:r>
              <a:rPr kumimoji="1" lang="en-US" altLang="zh-CN" dirty="0" smtClean="0"/>
              <a:t>PPT</a:t>
            </a:r>
            <a:r>
              <a:rPr kumimoji="1" lang="zh-CN" altLang="en-US" dirty="0" smtClean="0"/>
              <a:t>。反模糊化之后就得到了精确的交通强度了。</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19</a:t>
            </a:fld>
            <a:endParaRPr kumimoji="1" lang="zh-CN" altLang="en-US"/>
          </a:p>
        </p:txBody>
      </p:sp>
    </p:spTree>
    <p:extLst>
      <p:ext uri="{BB962C8B-B14F-4D97-AF65-F5344CB8AC3E}">
        <p14:creationId xmlns:p14="http://schemas.microsoft.com/office/powerpoint/2010/main" val="1188367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我的课题挺简单，其实就三部分，交通信号的控制、交通信号的模糊控制、仿真分析。</a:t>
            </a:r>
            <a:endParaRPr kumimoji="1" lang="zh-CN" altLang="en-US" dirty="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2</a:t>
            </a:fld>
            <a:endParaRPr kumimoji="1" lang="zh-CN" altLang="en-US"/>
          </a:p>
        </p:txBody>
      </p:sp>
    </p:spTree>
    <p:extLst>
      <p:ext uri="{BB962C8B-B14F-4D97-AF65-F5344CB8AC3E}">
        <p14:creationId xmlns:p14="http://schemas.microsoft.com/office/powerpoint/2010/main" val="988174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红灯和绿灯最大的不同点就是，绿灯时计算切换至绿灯相位时候当前相位的交通强度，因此有排队长度和通行率。然后红灯是用来计算下一相位的交通强度，就是通过红灯时候的排队长度来推理出切换到绿灯时候的交通强度，既然都是红灯了，车辆是不能通行的，所以只有排队长度这一个输入变量，这里切记，这个红灯相位是用来计算下一相位的交通强度的，不能理解这里后面就容易出错。最后和上面一样，通过重心法得到精确的交通强度。</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20</a:t>
            </a:fld>
            <a:endParaRPr kumimoji="1" lang="zh-CN" altLang="en-US"/>
          </a:p>
        </p:txBody>
      </p:sp>
    </p:spTree>
    <p:extLst>
      <p:ext uri="{BB962C8B-B14F-4D97-AF65-F5344CB8AC3E}">
        <p14:creationId xmlns:p14="http://schemas.microsoft.com/office/powerpoint/2010/main" val="1485132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图中的</a:t>
            </a:r>
            <a:r>
              <a:rPr kumimoji="1" lang="en-US" altLang="zh-CN" dirty="0" err="1" smtClean="0"/>
              <a:t>Control.fis</a:t>
            </a:r>
            <a:r>
              <a:rPr kumimoji="1" lang="zh-CN" altLang="en-US" dirty="0" smtClean="0"/>
              <a:t>就是第三个模块，这个模块的作用就是决定是否转换相位到下一相位，其输入就是第一级得到的两个交通响度</a:t>
            </a:r>
            <a:r>
              <a:rPr kumimoji="1" lang="en-US" altLang="zh-CN" dirty="0" err="1" smtClean="0"/>
              <a:t>TRgreen</a:t>
            </a:r>
            <a:r>
              <a:rPr kumimoji="1" lang="zh-CN" altLang="en-US" dirty="0" smtClean="0"/>
              <a:t>和</a:t>
            </a:r>
            <a:r>
              <a:rPr kumimoji="1" lang="en-US" altLang="zh-CN" dirty="0" err="1" smtClean="0"/>
              <a:t>TRred</a:t>
            </a:r>
            <a:r>
              <a:rPr kumimoji="1" lang="zh-CN" altLang="en-US" dirty="0" smtClean="0"/>
              <a:t>。输出就是决策量，论域为（</a:t>
            </a:r>
            <a:r>
              <a:rPr kumimoji="1" lang="en-US" altLang="zh-CN" dirty="0" smtClean="0"/>
              <a:t>0</a:t>
            </a:r>
            <a:r>
              <a:rPr kumimoji="1" lang="zh-CN" altLang="en-US" dirty="0" smtClean="0"/>
              <a:t>，</a:t>
            </a:r>
            <a:r>
              <a:rPr kumimoji="1" lang="en-US" altLang="zh-CN" dirty="0" smtClean="0"/>
              <a:t>1</a:t>
            </a:r>
            <a:r>
              <a:rPr kumimoji="1" lang="zh-CN" altLang="en-US" dirty="0" smtClean="0"/>
              <a:t>），模糊语言就是不转换</a:t>
            </a:r>
            <a:r>
              <a:rPr kumimoji="1" lang="en-US" altLang="zh-CN" dirty="0" smtClean="0"/>
              <a:t>N</a:t>
            </a:r>
            <a:r>
              <a:rPr kumimoji="1" lang="zh-CN" altLang="en-US" dirty="0" smtClean="0"/>
              <a:t>、转换</a:t>
            </a:r>
            <a:r>
              <a:rPr kumimoji="1" lang="en-US" altLang="zh-CN" dirty="0" smtClean="0"/>
              <a:t>Y</a:t>
            </a:r>
            <a:r>
              <a:rPr kumimoji="1" lang="zh-CN" altLang="en-US" dirty="0" smtClean="0"/>
              <a:t>。</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21</a:t>
            </a:fld>
            <a:endParaRPr kumimoji="1" lang="zh-CN" altLang="en-US"/>
          </a:p>
        </p:txBody>
      </p:sp>
    </p:spTree>
    <p:extLst>
      <p:ext uri="{BB962C8B-B14F-4D97-AF65-F5344CB8AC3E}">
        <p14:creationId xmlns:p14="http://schemas.microsoft.com/office/powerpoint/2010/main" val="1300926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反模糊化后输出的是</a:t>
            </a:r>
            <a:r>
              <a:rPr kumimoji="1" lang="en-US" altLang="zh-CN" dirty="0" smtClean="0"/>
              <a:t>[0,1]</a:t>
            </a:r>
            <a:r>
              <a:rPr kumimoji="1" lang="zh-CN" altLang="en-US" dirty="0" smtClean="0"/>
              <a:t>的值，我们取中间数</a:t>
            </a:r>
            <a:r>
              <a:rPr kumimoji="1" lang="en-US" altLang="zh-CN" dirty="0" smtClean="0"/>
              <a:t>0.5</a:t>
            </a:r>
            <a:r>
              <a:rPr kumimoji="1" lang="zh-CN" altLang="en-US" dirty="0" smtClean="0"/>
              <a:t>，超过就转换相位，不超过</a:t>
            </a:r>
            <a:r>
              <a:rPr kumimoji="1" lang="en-US" altLang="zh-CN" dirty="0" smtClean="0"/>
              <a:t>0.5</a:t>
            </a:r>
            <a:r>
              <a:rPr kumimoji="1" lang="zh-CN" altLang="en-US" dirty="0" smtClean="0"/>
              <a:t>就维持当前相位是绿灯。</a:t>
            </a:r>
            <a:endParaRPr kumimoji="1" lang="en-US" altLang="zh-CN" dirty="0" smtClean="0"/>
          </a:p>
          <a:p>
            <a:endParaRPr kumimoji="1" lang="en-US" altLang="zh-CN" dirty="0" smtClean="0"/>
          </a:p>
          <a:p>
            <a:r>
              <a:rPr kumimoji="1" lang="zh-CN" altLang="en-US" dirty="0" smtClean="0"/>
              <a:t>这个模糊控制规则我们要根据生活经验来设定，综合考虑绿灯相位交通强度和红灯相位交通强度，来看这个十字路口，如果两个相位为同一量级时，应该切换相位至下一相位，目的是双方流量差不多，让谁等久一点都会造成不平衡，所以就切换，尽快均衡疏散。</a:t>
            </a:r>
            <a:endParaRPr kumimoji="1" lang="en-US" altLang="zh-CN" dirty="0" smtClean="0"/>
          </a:p>
          <a:p>
            <a:endParaRPr kumimoji="1" lang="en-US" altLang="zh-CN" dirty="0" smtClean="0"/>
          </a:p>
          <a:p>
            <a:r>
              <a:rPr kumimoji="1" lang="zh-CN" altLang="en-US" dirty="0" smtClean="0"/>
              <a:t>如果当前绿灯相位交通强度大，下一相位等待车辆排队长度较少时，不切换相位，使当前相位车辆尽可能多的通过，下一相位延误的车辆也不至于太多。</a:t>
            </a:r>
            <a:endParaRPr kumimoji="1" lang="en-US" altLang="zh-CN" dirty="0" smtClean="0"/>
          </a:p>
          <a:p>
            <a:endParaRPr kumimoji="1" lang="en-US" altLang="zh-CN" dirty="0" smtClean="0"/>
          </a:p>
          <a:p>
            <a:r>
              <a:rPr kumimoji="1" lang="zh-CN" altLang="en-US" dirty="0" smtClean="0"/>
              <a:t>第三种情况，当前绿灯相位强度较少，说明当前相位等待通过的车辆已经比较少，应该尽快进入下一个相位。</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22</a:t>
            </a:fld>
            <a:endParaRPr kumimoji="1" lang="zh-CN" altLang="en-US"/>
          </a:p>
        </p:txBody>
      </p:sp>
    </p:spTree>
    <p:extLst>
      <p:ext uri="{BB962C8B-B14F-4D97-AF65-F5344CB8AC3E}">
        <p14:creationId xmlns:p14="http://schemas.microsoft.com/office/powerpoint/2010/main" val="1607117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关于模糊控制部分的准备工作已经完成，接下来我们就要看看这个模糊控制是不是真的比定时配时控制要好。</a:t>
            </a:r>
            <a:endParaRPr kumimoji="1" lang="zh-CN" altLang="en-US" dirty="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23</a:t>
            </a:fld>
            <a:endParaRPr kumimoji="1" lang="zh-CN" altLang="en-US"/>
          </a:p>
        </p:txBody>
      </p:sp>
    </p:spTree>
    <p:extLst>
      <p:ext uri="{BB962C8B-B14F-4D97-AF65-F5344CB8AC3E}">
        <p14:creationId xmlns:p14="http://schemas.microsoft.com/office/powerpoint/2010/main" val="1954712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仿真流程图如图所示，因为要对比模糊控制和定时配时控制所以我们两种控制方式所用到的随机车流必须一致，要不比较的结果就没有意义了。</a:t>
            </a:r>
            <a:endParaRPr kumimoji="1" lang="en-US" altLang="zh-CN" dirty="0" smtClean="0"/>
          </a:p>
          <a:p>
            <a:endParaRPr kumimoji="1" lang="en-US" altLang="zh-CN" dirty="0" smtClean="0"/>
          </a:p>
          <a:p>
            <a:r>
              <a:rPr kumimoji="1" lang="zh-CN" altLang="en-US" dirty="0" smtClean="0"/>
              <a:t>在模糊控制这边，我们要设置一个最小的绿灯时间，在最小绿灯时间结束后，我们根据当时的绿灯相位交通强度</a:t>
            </a:r>
            <a:r>
              <a:rPr kumimoji="1" lang="en-US" altLang="zh-CN" dirty="0" err="1" smtClean="0"/>
              <a:t>TRgreen</a:t>
            </a:r>
            <a:r>
              <a:rPr kumimoji="1" lang="zh-CN" altLang="en-US" dirty="0" smtClean="0"/>
              <a:t>以及红灯相位交通强度</a:t>
            </a:r>
            <a:r>
              <a:rPr kumimoji="1" lang="en-US" altLang="zh-CN" dirty="0" err="1" smtClean="0"/>
              <a:t>TRred</a:t>
            </a:r>
            <a:r>
              <a:rPr kumimoji="1" lang="zh-CN" altLang="en-US" dirty="0" smtClean="0"/>
              <a:t>，来判断是否切换相位，判断的条件前面已经提到了。如果反模糊化后的那个值小于</a:t>
            </a:r>
            <a:r>
              <a:rPr kumimoji="1" lang="en-US" altLang="zh-CN" dirty="0" smtClean="0"/>
              <a:t>0.5</a:t>
            </a:r>
            <a:r>
              <a:rPr kumimoji="1" lang="zh-CN" altLang="en-US" dirty="0" smtClean="0"/>
              <a:t>，那就不切换相位，还是绿灯，然后经过了这个延长的绿灯时候后进行判断是否到达了最大的绿灯时间，如果没到，就再判断一次是否转换相位，如果到了，就要切换相位了，就像你红灯那虽然只等了</a:t>
            </a:r>
            <a:r>
              <a:rPr kumimoji="1" lang="en-US" altLang="zh-CN" dirty="0" smtClean="0"/>
              <a:t>2</a:t>
            </a:r>
            <a:r>
              <a:rPr kumimoji="1" lang="zh-CN" altLang="en-US" dirty="0" smtClean="0"/>
              <a:t>辆车，也不等让他们半天都不能通行吧。</a:t>
            </a:r>
            <a:endParaRPr kumimoji="1" lang="en-US" altLang="zh-CN" dirty="0" smtClean="0"/>
          </a:p>
          <a:p>
            <a:endParaRPr kumimoji="1" lang="en-US" altLang="zh-CN" dirty="0" smtClean="0"/>
          </a:p>
          <a:p>
            <a:r>
              <a:rPr kumimoji="1" lang="zh-CN" altLang="en-US" dirty="0" smtClean="0"/>
              <a:t>定时配时这边就简单了，走完绿灯时间就切换相位。</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24</a:t>
            </a:fld>
            <a:endParaRPr kumimoji="1" lang="zh-CN" altLang="en-US"/>
          </a:p>
        </p:txBody>
      </p:sp>
    </p:spTree>
    <p:extLst>
      <p:ext uri="{BB962C8B-B14F-4D97-AF65-F5344CB8AC3E}">
        <p14:creationId xmlns:p14="http://schemas.microsoft.com/office/powerpoint/2010/main" val="253818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整个仿真模型由随机车流发生模型、交通信号控制模型以及车辆延误计算模型三部分组成。</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25</a:t>
            </a:fld>
            <a:endParaRPr kumimoji="1" lang="zh-CN" altLang="en-US"/>
          </a:p>
        </p:txBody>
      </p:sp>
    </p:spTree>
    <p:extLst>
      <p:ext uri="{BB962C8B-B14F-4D97-AF65-F5344CB8AC3E}">
        <p14:creationId xmlns:p14="http://schemas.microsoft.com/office/powerpoint/2010/main" val="1114088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zh-CN" altLang="en-US" dirty="0" smtClean="0"/>
                  <a:t>随机车流发生模型，车流有两种情况，车流密度小我们称之为泊松分布，车辆之间几乎没有相互影响。公式如图。</a:t>
                </a:r>
                <a:r>
                  <a:rPr kumimoji="1" lang="en-US" altLang="zh-CN" dirty="0" smtClean="0"/>
                  <a:t>P</a:t>
                </a:r>
                <a:r>
                  <a:rPr kumimoji="1" lang="zh-CN" altLang="en-US" dirty="0" smtClean="0"/>
                  <a:t>（</a:t>
                </a:r>
                <a:r>
                  <a:rPr kumimoji="1" lang="en-US" altLang="zh-CN" dirty="0" smtClean="0"/>
                  <a:t>x</a:t>
                </a:r>
                <a:r>
                  <a:rPr kumimoji="1" lang="zh-CN" altLang="en-US" dirty="0" smtClean="0"/>
                  <a:t>）是指单位计时时间</a:t>
                </a:r>
                <a:r>
                  <a:rPr kumimoji="1" lang="en-US" altLang="zh-CN" dirty="0" smtClean="0"/>
                  <a:t>t</a:t>
                </a:r>
                <a:r>
                  <a:rPr kumimoji="1" lang="zh-CN" altLang="en-US" dirty="0" smtClean="0"/>
                  <a:t>内到达</a:t>
                </a:r>
                <a:r>
                  <a:rPr kumimoji="1" lang="en-US" altLang="zh-CN" dirty="0" smtClean="0"/>
                  <a:t>x</a:t>
                </a:r>
                <a:r>
                  <a:rPr kumimoji="1" lang="zh-CN" altLang="en-US" dirty="0" smtClean="0"/>
                  <a:t>辆车的概率，</a:t>
                </a:r>
                <a:r>
                  <a:rPr lang="zh-CN" altLang="zh-CN" sz="1200" kern="1200" dirty="0" smtClean="0">
                    <a:solidFill>
                      <a:schemeClr val="tx1"/>
                    </a:solidFill>
                    <a:effectLst/>
                    <a:latin typeface="+mn-lt"/>
                    <a:ea typeface="+mn-ea"/>
                    <a:cs typeface="+mn-cs"/>
                  </a:rPr>
                  <a:t>λ</a:t>
                </a:r>
                <a:r>
                  <a:rPr lang="zh-CN" altLang="zh-CN" dirty="0" smtClean="0">
                    <a:effectLst/>
                  </a:rPr>
                  <a:t> </a:t>
                </a:r>
                <a:r>
                  <a:rPr lang="zh-CN" altLang="en-US" dirty="0" smtClean="0">
                    <a:effectLst/>
                  </a:rPr>
                  <a:t>表示单位时间车辆的平均到达率，则</a:t>
                </a:r>
                <a:r>
                  <a:rPr lang="zh-CN" altLang="zh-CN" sz="1200" kern="1200" dirty="0" smtClean="0">
                    <a:solidFill>
                      <a:schemeClr val="tx1"/>
                    </a:solidFill>
                    <a:effectLst/>
                    <a:latin typeface="+mn-lt"/>
                    <a:ea typeface="+mn-ea"/>
                    <a:cs typeface="+mn-cs"/>
                  </a:rPr>
                  <a:t>λ</a:t>
                </a:r>
                <a:r>
                  <a:rPr lang="zh-CN" altLang="zh-CN" dirty="0" smtClean="0">
                    <a:effectLst/>
                  </a:rPr>
                  <a:t> </a:t>
                </a:r>
                <a:r>
                  <a:rPr lang="en-US" altLang="zh-CN" dirty="0" smtClean="0">
                    <a:effectLst/>
                  </a:rPr>
                  <a:t>t</a:t>
                </a:r>
                <a:r>
                  <a:rPr lang="zh-CN" altLang="en-US" dirty="0" smtClean="0">
                    <a:effectLst/>
                  </a:rPr>
                  <a:t>表示的是计时时间</a:t>
                </a:r>
                <a:r>
                  <a:rPr lang="en-US" altLang="zh-CN" dirty="0" smtClean="0">
                    <a:effectLst/>
                  </a:rPr>
                  <a:t>t</a:t>
                </a:r>
                <a:r>
                  <a:rPr lang="zh-CN" altLang="en-US" dirty="0" smtClean="0">
                    <a:effectLst/>
                  </a:rPr>
                  <a:t>内平均到达的车辆数。</a:t>
                </a:r>
                <a:endParaRPr kumimoji="1" lang="en-US" altLang="zh-CN" dirty="0" smtClean="0"/>
              </a:p>
              <a:p>
                <a:endParaRPr kumimoji="1" lang="en-US" altLang="zh-CN" dirty="0" smtClean="0"/>
              </a:p>
              <a:p>
                <a:r>
                  <a:rPr kumimoji="1" lang="zh-CN" altLang="en-US" dirty="0" smtClean="0"/>
                  <a:t>二项分布是指车辆比较拥挤，车辆不能自由行使。公式如图，</a:t>
                </a:r>
                <a:r>
                  <a:rPr kumimoji="1" lang="en-US" altLang="zh-CN" dirty="0" smtClean="0"/>
                  <a:t>n</a:t>
                </a:r>
                <a:r>
                  <a:rPr kumimoji="1" lang="zh-CN" altLang="en-US" dirty="0" smtClean="0"/>
                  <a:t>、</a:t>
                </a:r>
                <a:r>
                  <a:rPr kumimoji="1" lang="en-US" altLang="zh-CN" dirty="0" smtClean="0"/>
                  <a:t>p</a:t>
                </a:r>
                <a:r>
                  <a:rPr kumimoji="1" lang="zh-CN" altLang="en-US" dirty="0" smtClean="0"/>
                  <a:t>的分布参数，</a:t>
                </a:r>
                <a14:m>
                  <m:oMath xmlns:m="http://schemas.openxmlformats.org/officeDocument/2006/math">
                    <m:r>
                      <m:rPr>
                        <m:sty m:val="p"/>
                      </m:rPr>
                      <a:rPr lang="en-US" altLang="zh-CN" sz="1200" kern="1200" smtClean="0">
                        <a:solidFill>
                          <a:schemeClr val="tx1"/>
                        </a:solidFill>
                        <a:effectLst/>
                        <a:latin typeface="Cambria Math" charset="0"/>
                        <a:ea typeface="+mn-ea"/>
                        <a:cs typeface="+mn-cs"/>
                      </a:rPr>
                      <m:t>p</m:t>
                    </m:r>
                    <m:r>
                      <a:rPr lang="en-US" altLang="zh-CN" sz="1200" kern="1200" smtClean="0">
                        <a:solidFill>
                          <a:schemeClr val="tx1"/>
                        </a:solidFill>
                        <a:effectLst/>
                        <a:latin typeface="Cambria Math" charset="0"/>
                        <a:ea typeface="+mn-ea"/>
                        <a:cs typeface="+mn-cs"/>
                      </a:rPr>
                      <m:t>=</m:t>
                    </m:r>
                    <m:f>
                      <m:fPr>
                        <m:ctrlPr>
                          <a:rPr lang="zh-CN" altLang="zh-CN" sz="1200" i="1" kern="1200">
                            <a:solidFill>
                              <a:schemeClr val="tx1"/>
                            </a:solidFill>
                            <a:effectLst/>
                            <a:latin typeface="Cambria Math" charset="0"/>
                            <a:ea typeface="+mn-ea"/>
                            <a:cs typeface="+mn-cs"/>
                          </a:rPr>
                        </m:ctrlPr>
                      </m:fPr>
                      <m:num>
                        <m:r>
                          <a:rPr lang="en-US" altLang="zh-CN" sz="1200" i="1" kern="1200">
                            <a:solidFill>
                              <a:schemeClr val="tx1"/>
                            </a:solidFill>
                            <a:effectLst/>
                            <a:latin typeface="Cambria Math" charset="0"/>
                            <a:ea typeface="+mn-ea"/>
                            <a:cs typeface="+mn-cs"/>
                          </a:rPr>
                          <m:t>𝜆</m:t>
                        </m:r>
                        <m:r>
                          <a:rPr lang="en-US" altLang="zh-CN" sz="1200" i="1" kern="1200">
                            <a:solidFill>
                              <a:schemeClr val="tx1"/>
                            </a:solidFill>
                            <a:effectLst/>
                            <a:latin typeface="Cambria Math" charset="0"/>
                            <a:ea typeface="+mn-ea"/>
                            <a:cs typeface="+mn-cs"/>
                          </a:rPr>
                          <m:t>𝑡</m:t>
                        </m:r>
                      </m:num>
                      <m:den>
                        <m:r>
                          <a:rPr lang="en-US" altLang="zh-CN" sz="1200" i="1" kern="1200">
                            <a:solidFill>
                              <a:schemeClr val="tx1"/>
                            </a:solidFill>
                            <a:effectLst/>
                            <a:latin typeface="Cambria Math" charset="0"/>
                            <a:ea typeface="+mn-ea"/>
                            <a:cs typeface="+mn-cs"/>
                          </a:rPr>
                          <m:t>𝑛</m:t>
                        </m:r>
                      </m:den>
                    </m:f>
                  </m:oMath>
                </a14:m>
                <a:r>
                  <a:rPr lang="zh-CN" altLang="zh-CN" dirty="0">
                    <a:effectLst/>
                  </a:rPr>
                  <a:t> </a:t>
                </a:r>
                <a:r>
                  <a:rPr lang="zh-CN" altLang="en-US" dirty="0" smtClean="0">
                    <a:effectLst/>
                  </a:rPr>
                  <a:t>表示一辆车出现的概率，</a:t>
                </a:r>
                <a:r>
                  <a:rPr lang="en-US" altLang="zh-CN" dirty="0" smtClean="0">
                    <a:effectLst/>
                  </a:rPr>
                  <a:t>0&lt;p&lt;1</a:t>
                </a:r>
                <a:r>
                  <a:rPr lang="zh-CN" altLang="en-US" dirty="0" smtClean="0">
                    <a:effectLst/>
                  </a:rPr>
                  <a:t>，</a:t>
                </a:r>
                <a:r>
                  <a:rPr lang="en-US" altLang="zh-CN" dirty="0" smtClean="0">
                    <a:effectLst/>
                  </a:rPr>
                  <a:t>n</a:t>
                </a:r>
                <a:r>
                  <a:rPr lang="zh-CN" altLang="en-US" dirty="0" smtClean="0">
                    <a:effectLst/>
                  </a:rPr>
                  <a:t>为正整数，表示单位时间</a:t>
                </a:r>
                <a:r>
                  <a:rPr lang="en-US" altLang="zh-CN" dirty="0" smtClean="0">
                    <a:effectLst/>
                  </a:rPr>
                  <a:t>t</a:t>
                </a:r>
                <a:r>
                  <a:rPr lang="zh-CN" altLang="en-US" dirty="0" smtClean="0">
                    <a:effectLst/>
                  </a:rPr>
                  <a:t>内可到达的最大车辆数。</a:t>
                </a:r>
                <a:endParaRPr kumimoji="1" lang="en-US" altLang="zh-CN" dirty="0" smtClean="0"/>
              </a:p>
              <a:p>
                <a:endParaRPr kumimoji="1" lang="en-US" altLang="zh-CN" dirty="0" smtClean="0"/>
              </a:p>
              <a:p>
                <a:r>
                  <a:rPr kumimoji="1" lang="zh-CN" altLang="en-US" dirty="0" smtClean="0"/>
                  <a:t>我们这里规定，在车辆的到达率小于</a:t>
                </a:r>
                <a:r>
                  <a:rPr kumimoji="1" lang="en-US" altLang="zh-CN" dirty="0" smtClean="0"/>
                  <a:t>0.4</a:t>
                </a:r>
                <a:r>
                  <a:rPr kumimoji="1" lang="zh-CN" altLang="en-US" dirty="0" smtClean="0"/>
                  <a:t>辆</a:t>
                </a:r>
                <a:r>
                  <a:rPr kumimoji="1" lang="en-US" altLang="zh-CN" dirty="0" smtClean="0"/>
                  <a:t>/s</a:t>
                </a:r>
                <a:r>
                  <a:rPr kumimoji="1" lang="zh-CN" altLang="en-US" dirty="0" smtClean="0"/>
                  <a:t>时服从泊松分布，在车辆到达率大于</a:t>
                </a:r>
                <a:r>
                  <a:rPr kumimoji="1" lang="en-US" altLang="zh-CN" dirty="0" smtClean="0"/>
                  <a:t>0.4</a:t>
                </a:r>
                <a:r>
                  <a:rPr kumimoji="1" lang="zh-CN" altLang="en-US" dirty="0" smtClean="0"/>
                  <a:t>辆</a:t>
                </a:r>
                <a:r>
                  <a:rPr kumimoji="1" lang="en-US" altLang="zh-CN" dirty="0" smtClean="0"/>
                  <a:t>/s</a:t>
                </a:r>
                <a:r>
                  <a:rPr kumimoji="1" lang="zh-CN" altLang="en-US" dirty="0" smtClean="0"/>
                  <a:t>时服从二项分布。</a:t>
                </a:r>
                <a:endParaRPr kumimoji="1" lang="en-US" altLang="zh-CN" dirty="0" smtClean="0"/>
              </a:p>
            </p:txBody>
          </p:sp>
        </mc:Choice>
        <mc:Fallback xmlns="">
          <p:sp>
            <p:nvSpPr>
              <p:cNvPr id="3" name="备注占位符 2"/>
              <p:cNvSpPr>
                <a:spLocks noGrp="1"/>
              </p:cNvSpPr>
              <p:nvPr>
                <p:ph type="body" idx="1"/>
              </p:nvPr>
            </p:nvSpPr>
            <p:spPr/>
            <p:txBody>
              <a:bodyPr/>
              <a:lstStyle/>
              <a:p>
                <a:r>
                  <a:rPr kumimoji="1" lang="zh-CN" altLang="en-US" dirty="0" smtClean="0"/>
                  <a:t>随机车流发生模型，车流有两种情况，车流密度小我们称之为泊松分布，车辆之间几乎没有相互影响。公式如图。</a:t>
                </a:r>
                <a:r>
                  <a:rPr kumimoji="1" lang="en-US" altLang="zh-CN" dirty="0" smtClean="0"/>
                  <a:t>P</a:t>
                </a:r>
                <a:r>
                  <a:rPr kumimoji="1" lang="zh-CN" altLang="en-US" dirty="0" smtClean="0"/>
                  <a:t>（</a:t>
                </a:r>
                <a:r>
                  <a:rPr kumimoji="1" lang="en-US" altLang="zh-CN" dirty="0" smtClean="0"/>
                  <a:t>x</a:t>
                </a:r>
                <a:r>
                  <a:rPr kumimoji="1" lang="zh-CN" altLang="en-US" dirty="0" smtClean="0"/>
                  <a:t>）是指单位计时时间</a:t>
                </a:r>
                <a:r>
                  <a:rPr kumimoji="1" lang="en-US" altLang="zh-CN" dirty="0" smtClean="0"/>
                  <a:t>t</a:t>
                </a:r>
                <a:r>
                  <a:rPr kumimoji="1" lang="zh-CN" altLang="en-US" dirty="0" smtClean="0"/>
                  <a:t>内到达</a:t>
                </a:r>
                <a:r>
                  <a:rPr kumimoji="1" lang="en-US" altLang="zh-CN" dirty="0" smtClean="0"/>
                  <a:t>x</a:t>
                </a:r>
                <a:r>
                  <a:rPr kumimoji="1" lang="zh-CN" altLang="en-US" dirty="0" smtClean="0"/>
                  <a:t>辆车的概率，</a:t>
                </a:r>
                <a:r>
                  <a:rPr lang="zh-CN" altLang="zh-CN" sz="1200" kern="1200" dirty="0" smtClean="0">
                    <a:solidFill>
                      <a:schemeClr val="tx1"/>
                    </a:solidFill>
                    <a:effectLst/>
                    <a:latin typeface="+mn-lt"/>
                    <a:ea typeface="+mn-ea"/>
                    <a:cs typeface="+mn-cs"/>
                  </a:rPr>
                  <a:t>λ</a:t>
                </a:r>
                <a:r>
                  <a:rPr lang="zh-CN" altLang="zh-CN" dirty="0" smtClean="0">
                    <a:effectLst/>
                  </a:rPr>
                  <a:t> </a:t>
                </a:r>
                <a:r>
                  <a:rPr lang="zh-CN" altLang="en-US" dirty="0" smtClean="0">
                    <a:effectLst/>
                  </a:rPr>
                  <a:t>表示单位时间车辆的平均到达率，则</a:t>
                </a:r>
                <a:r>
                  <a:rPr lang="zh-CN" altLang="zh-CN" sz="1200" kern="1200" dirty="0" smtClean="0">
                    <a:solidFill>
                      <a:schemeClr val="tx1"/>
                    </a:solidFill>
                    <a:effectLst/>
                    <a:latin typeface="+mn-lt"/>
                    <a:ea typeface="+mn-ea"/>
                    <a:cs typeface="+mn-cs"/>
                  </a:rPr>
                  <a:t>λ</a:t>
                </a:r>
                <a:r>
                  <a:rPr lang="zh-CN" altLang="zh-CN" dirty="0" smtClean="0">
                    <a:effectLst/>
                  </a:rPr>
                  <a:t> </a:t>
                </a:r>
                <a:r>
                  <a:rPr lang="en-US" altLang="zh-CN" dirty="0" smtClean="0">
                    <a:effectLst/>
                  </a:rPr>
                  <a:t>t</a:t>
                </a:r>
                <a:r>
                  <a:rPr lang="zh-CN" altLang="en-US" dirty="0" smtClean="0">
                    <a:effectLst/>
                  </a:rPr>
                  <a:t>表示的是计时时间</a:t>
                </a:r>
                <a:r>
                  <a:rPr lang="en-US" altLang="zh-CN" dirty="0" smtClean="0">
                    <a:effectLst/>
                  </a:rPr>
                  <a:t>t</a:t>
                </a:r>
                <a:r>
                  <a:rPr lang="zh-CN" altLang="en-US" dirty="0" smtClean="0">
                    <a:effectLst/>
                  </a:rPr>
                  <a:t>内平均到达的车辆数。</a:t>
                </a:r>
                <a:endParaRPr kumimoji="1" lang="en-US" altLang="zh-CN" dirty="0" smtClean="0"/>
              </a:p>
              <a:p>
                <a:endParaRPr kumimoji="1" lang="en-US" altLang="zh-CN" dirty="0" smtClean="0"/>
              </a:p>
              <a:p>
                <a:r>
                  <a:rPr kumimoji="1" lang="zh-CN" altLang="en-US" dirty="0" smtClean="0"/>
                  <a:t>二项分布是指车辆比较拥挤，车辆不能自由行使。公式如图，</a:t>
                </a:r>
                <a:r>
                  <a:rPr kumimoji="1" lang="en-US" altLang="zh-CN" dirty="0" smtClean="0"/>
                  <a:t>n</a:t>
                </a:r>
                <a:r>
                  <a:rPr kumimoji="1" lang="zh-CN" altLang="en-US" dirty="0" smtClean="0"/>
                  <a:t>、</a:t>
                </a:r>
                <a:r>
                  <a:rPr kumimoji="1" lang="en-US" altLang="zh-CN" dirty="0" smtClean="0"/>
                  <a:t>p</a:t>
                </a:r>
                <a:r>
                  <a:rPr kumimoji="1" lang="zh-CN" altLang="en-US" dirty="0" smtClean="0"/>
                  <a:t>的分布参数，</a:t>
                </a:r>
                <a:r>
                  <a:rPr lang="en-US" altLang="zh-CN" sz="1200" i="0" kern="1200" smtClean="0">
                    <a:solidFill>
                      <a:schemeClr val="tx1"/>
                    </a:solidFill>
                    <a:effectLst/>
                    <a:latin typeface="+mn-lt"/>
                    <a:ea typeface="+mn-ea"/>
                    <a:cs typeface="+mn-cs"/>
                  </a:rPr>
                  <a:t>p=</a:t>
                </a:r>
                <a:r>
                  <a:rPr lang="en-US" altLang="zh-CN" sz="1200" i="0" kern="1200">
                    <a:solidFill>
                      <a:schemeClr val="tx1"/>
                    </a:solidFill>
                    <a:effectLst/>
                    <a:latin typeface="+mn-lt"/>
                    <a:ea typeface="+mn-ea"/>
                    <a:cs typeface="+mn-cs"/>
                  </a:rPr>
                  <a:t>𝜆𝑡</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𝑛</a:t>
                </a:r>
                <a:r>
                  <a:rPr lang="zh-CN" altLang="zh-CN" dirty="0">
                    <a:effectLst/>
                  </a:rPr>
                  <a:t> </a:t>
                </a:r>
                <a:r>
                  <a:rPr lang="zh-CN" altLang="en-US" dirty="0" smtClean="0">
                    <a:effectLst/>
                  </a:rPr>
                  <a:t>表示一辆车出现的概率，</a:t>
                </a:r>
                <a:r>
                  <a:rPr lang="en-US" altLang="zh-CN" dirty="0" smtClean="0">
                    <a:effectLst/>
                  </a:rPr>
                  <a:t>0&lt;p&lt;1</a:t>
                </a:r>
                <a:r>
                  <a:rPr lang="zh-CN" altLang="en-US" dirty="0" smtClean="0">
                    <a:effectLst/>
                  </a:rPr>
                  <a:t>，</a:t>
                </a:r>
                <a:r>
                  <a:rPr lang="en-US" altLang="zh-CN" dirty="0" smtClean="0">
                    <a:effectLst/>
                  </a:rPr>
                  <a:t>n</a:t>
                </a:r>
                <a:r>
                  <a:rPr lang="zh-CN" altLang="en-US" dirty="0" smtClean="0">
                    <a:effectLst/>
                  </a:rPr>
                  <a:t>为正整数，表示单位时间</a:t>
                </a:r>
                <a:r>
                  <a:rPr lang="en-US" altLang="zh-CN" dirty="0" smtClean="0">
                    <a:effectLst/>
                  </a:rPr>
                  <a:t>t</a:t>
                </a:r>
                <a:r>
                  <a:rPr lang="zh-CN" altLang="en-US" dirty="0" smtClean="0">
                    <a:effectLst/>
                  </a:rPr>
                  <a:t>内可到达的最大车辆数。</a:t>
                </a:r>
                <a:endParaRPr kumimoji="1" lang="en-US" altLang="zh-CN" dirty="0" smtClean="0"/>
              </a:p>
              <a:p>
                <a:endParaRPr kumimoji="1" lang="en-US" altLang="zh-CN" dirty="0" smtClean="0"/>
              </a:p>
              <a:p>
                <a:r>
                  <a:rPr kumimoji="1" lang="zh-CN" altLang="en-US" dirty="0" smtClean="0"/>
                  <a:t>我们这里规定，在车辆的到达率小于</a:t>
                </a:r>
                <a:r>
                  <a:rPr kumimoji="1" lang="en-US" altLang="zh-CN" dirty="0" smtClean="0"/>
                  <a:t>0.4</a:t>
                </a:r>
                <a:r>
                  <a:rPr kumimoji="1" lang="zh-CN" altLang="en-US" dirty="0" smtClean="0"/>
                  <a:t>辆</a:t>
                </a:r>
                <a:r>
                  <a:rPr kumimoji="1" lang="en-US" altLang="zh-CN" dirty="0" smtClean="0"/>
                  <a:t>/s</a:t>
                </a:r>
                <a:r>
                  <a:rPr kumimoji="1" lang="zh-CN" altLang="en-US" dirty="0" smtClean="0"/>
                  <a:t>时服从泊松分布，在车辆到达率大于</a:t>
                </a:r>
                <a:r>
                  <a:rPr kumimoji="1" lang="en-US" altLang="zh-CN" dirty="0" smtClean="0"/>
                  <a:t>0.4</a:t>
                </a:r>
                <a:r>
                  <a:rPr kumimoji="1" lang="zh-CN" altLang="en-US" dirty="0" smtClean="0"/>
                  <a:t>辆</a:t>
                </a:r>
                <a:r>
                  <a:rPr kumimoji="1" lang="en-US" altLang="zh-CN" dirty="0" smtClean="0"/>
                  <a:t>/s</a:t>
                </a:r>
                <a:r>
                  <a:rPr kumimoji="1" lang="zh-CN" altLang="en-US" dirty="0" smtClean="0"/>
                  <a:t>时服从二项分布。</a:t>
                </a:r>
                <a:endParaRPr kumimoji="1" lang="en-US" altLang="zh-CN" dirty="0" smtClean="0"/>
              </a:p>
            </p:txBody>
          </p:sp>
        </mc:Fallback>
      </mc:AlternateContent>
      <p:sp>
        <p:nvSpPr>
          <p:cNvPr id="4" name="幻灯片编号占位符 3"/>
          <p:cNvSpPr>
            <a:spLocks noGrp="1"/>
          </p:cNvSpPr>
          <p:nvPr>
            <p:ph type="sldNum" sz="quarter" idx="10"/>
          </p:nvPr>
        </p:nvSpPr>
        <p:spPr/>
        <p:txBody>
          <a:bodyPr/>
          <a:lstStyle/>
          <a:p>
            <a:fld id="{1F43E751-9265-3046-8572-C4877E42D341}" type="slidenum">
              <a:rPr kumimoji="1" lang="zh-CN" altLang="en-US" smtClean="0"/>
              <a:t>26</a:t>
            </a:fld>
            <a:endParaRPr kumimoji="1" lang="zh-CN" altLang="en-US"/>
          </a:p>
        </p:txBody>
      </p:sp>
    </p:spTree>
    <p:extLst>
      <p:ext uri="{BB962C8B-B14F-4D97-AF65-F5344CB8AC3E}">
        <p14:creationId xmlns:p14="http://schemas.microsoft.com/office/powerpoint/2010/main" val="7797264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交通信号控制模型就是前面做好的</a:t>
            </a:r>
            <a:r>
              <a:rPr kumimoji="1" lang="en-US" altLang="zh-CN" dirty="0" smtClean="0"/>
              <a:t>3</a:t>
            </a:r>
            <a:r>
              <a:rPr kumimoji="1" lang="zh-CN" altLang="en-US" dirty="0" smtClean="0"/>
              <a:t>歌模糊逻辑控制器，由他们共同组成。</a:t>
            </a:r>
            <a:endParaRPr kumimoji="1" lang="en-US" altLang="zh-CN" dirty="0" smtClean="0"/>
          </a:p>
          <a:p>
            <a:endParaRPr kumimoji="1" lang="en-US" altLang="zh-CN" dirty="0" smtClean="0"/>
          </a:p>
          <a:p>
            <a:r>
              <a:rPr kumimoji="1" lang="zh-CN" altLang="en-US" dirty="0" smtClean="0"/>
              <a:t>两个输入量排队长度、车流到达率。输出变量绿灯信号交通强度值。模糊逻辑方法选择重心法，就是说采用重心法来反模糊化。</a:t>
            </a:r>
            <a:endParaRPr kumimoji="1" lang="en-US" altLang="zh-CN" dirty="0" smtClean="0"/>
          </a:p>
          <a:p>
            <a:endParaRPr kumimoji="1" lang="en-US" altLang="zh-CN" dirty="0" smtClean="0"/>
          </a:p>
          <a:p>
            <a:r>
              <a:rPr kumimoji="1" lang="zh-CN" altLang="en-US" dirty="0" smtClean="0"/>
              <a:t>随便点击一个变量，就进入了隶属度函数编辑的界面，论域（</a:t>
            </a:r>
            <a:r>
              <a:rPr kumimoji="1" lang="en-US" altLang="zh-CN" dirty="0" smtClean="0"/>
              <a:t>0</a:t>
            </a:r>
            <a:r>
              <a:rPr kumimoji="1" lang="zh-CN" altLang="en-US" dirty="0" smtClean="0"/>
              <a:t>，</a:t>
            </a:r>
            <a:r>
              <a:rPr kumimoji="1" lang="en-US" altLang="zh-CN" dirty="0" smtClean="0"/>
              <a:t>20</a:t>
            </a:r>
            <a:r>
              <a:rPr kumimoji="1" lang="zh-CN" altLang="en-US" dirty="0" smtClean="0"/>
              <a:t>），隶属度函数类型是</a:t>
            </a:r>
            <a:r>
              <a:rPr kumimoji="1" lang="en-US" altLang="zh-CN" dirty="0" err="1" smtClean="0"/>
              <a:t>trimf</a:t>
            </a:r>
            <a:r>
              <a:rPr kumimoji="1" lang="zh-CN" altLang="en-US" dirty="0" smtClean="0"/>
              <a:t>三角形，函数参数</a:t>
            </a:r>
            <a:r>
              <a:rPr kumimoji="1" lang="en-US" altLang="zh-CN" dirty="0" smtClean="0"/>
              <a:t>0</a:t>
            </a:r>
            <a:r>
              <a:rPr kumimoji="1" lang="zh-CN" altLang="en-US" dirty="0" smtClean="0"/>
              <a:t> </a:t>
            </a:r>
            <a:r>
              <a:rPr kumimoji="1" lang="en-US" altLang="zh-CN" dirty="0" smtClean="0"/>
              <a:t>0</a:t>
            </a:r>
            <a:r>
              <a:rPr kumimoji="1" lang="zh-CN" altLang="en-US" dirty="0" smtClean="0"/>
              <a:t> </a:t>
            </a:r>
            <a:r>
              <a:rPr kumimoji="1" lang="en-US" altLang="zh-CN" dirty="0" smtClean="0"/>
              <a:t>5</a:t>
            </a:r>
            <a:r>
              <a:rPr kumimoji="1" lang="zh-CN" altLang="en-US" dirty="0" smtClean="0"/>
              <a:t>。第二个</a:t>
            </a:r>
            <a:r>
              <a:rPr kumimoji="1" lang="en-US" altLang="zh-CN" dirty="0" smtClean="0"/>
              <a:t>S</a:t>
            </a:r>
            <a:r>
              <a:rPr kumimoji="1" lang="zh-CN" altLang="en-US" dirty="0" smtClean="0"/>
              <a:t>的参数就是</a:t>
            </a:r>
            <a:r>
              <a:rPr kumimoji="1" lang="en-US" altLang="zh-CN" dirty="0" smtClean="0"/>
              <a:t>0</a:t>
            </a:r>
            <a:r>
              <a:rPr kumimoji="1" lang="zh-CN" altLang="en-US" dirty="0" smtClean="0"/>
              <a:t> </a:t>
            </a:r>
            <a:r>
              <a:rPr kumimoji="1" lang="en-US" altLang="zh-CN" dirty="0" smtClean="0"/>
              <a:t>5</a:t>
            </a:r>
            <a:r>
              <a:rPr kumimoji="1" lang="zh-CN" altLang="en-US" dirty="0" smtClean="0"/>
              <a:t> </a:t>
            </a:r>
            <a:r>
              <a:rPr kumimoji="1" lang="en-US" altLang="zh-CN" dirty="0" smtClean="0"/>
              <a:t>10</a:t>
            </a:r>
            <a:r>
              <a:rPr kumimoji="1" lang="zh-CN" altLang="en-US" dirty="0" smtClean="0"/>
              <a:t>，最后一个参数就是</a:t>
            </a:r>
            <a:r>
              <a:rPr kumimoji="1" lang="en-US" altLang="zh-CN" dirty="0" smtClean="0"/>
              <a:t>15</a:t>
            </a:r>
            <a:r>
              <a:rPr kumimoji="1" lang="zh-CN" altLang="en-US" dirty="0" smtClean="0"/>
              <a:t> </a:t>
            </a:r>
            <a:r>
              <a:rPr kumimoji="1" lang="en-US" altLang="zh-CN" dirty="0" smtClean="0"/>
              <a:t>20</a:t>
            </a:r>
            <a:r>
              <a:rPr kumimoji="1" lang="zh-CN" altLang="en-US" dirty="0" smtClean="0"/>
              <a:t> </a:t>
            </a:r>
            <a:r>
              <a:rPr kumimoji="1" lang="en-US" altLang="zh-CN" dirty="0" smtClean="0"/>
              <a:t>20</a:t>
            </a:r>
            <a:r>
              <a:rPr kumimoji="1" lang="zh-CN" altLang="en-US" dirty="0" smtClean="0"/>
              <a:t>。</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27</a:t>
            </a:fld>
            <a:endParaRPr kumimoji="1" lang="zh-CN" altLang="en-US"/>
          </a:p>
        </p:txBody>
      </p:sp>
    </p:spTree>
    <p:extLst>
      <p:ext uri="{BB962C8B-B14F-4D97-AF65-F5344CB8AC3E}">
        <p14:creationId xmlns:p14="http://schemas.microsoft.com/office/powerpoint/2010/main" val="7336870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通过点击输入与输出变量中间那个白块，就可以进入逻辑推理的编辑界面了，我们的设计采用的是</a:t>
            </a:r>
            <a:r>
              <a:rPr kumimoji="1" lang="en-US" altLang="zh-CN" dirty="0" smtClean="0"/>
              <a:t>”</a:t>
            </a:r>
            <a:r>
              <a:rPr kumimoji="1" lang="en-US" altLang="zh-CN" dirty="0" err="1" smtClean="0"/>
              <a:t>mamdani</a:t>
            </a:r>
            <a:r>
              <a:rPr kumimoji="1" lang="en-US" altLang="zh-CN" dirty="0" smtClean="0"/>
              <a:t>”</a:t>
            </a:r>
            <a:r>
              <a:rPr kumimoji="1" lang="zh-CN" altLang="en-US" dirty="0" smtClean="0"/>
              <a:t>型推理。</a:t>
            </a:r>
            <a:endParaRPr kumimoji="1" lang="en-US" altLang="zh-CN" dirty="0" smtClean="0"/>
          </a:p>
          <a:p>
            <a:endParaRPr kumimoji="1" lang="en-US" altLang="zh-CN" dirty="0" smtClean="0"/>
          </a:p>
          <a:p>
            <a:r>
              <a:rPr kumimoji="1" lang="zh-CN" altLang="en-US" dirty="0" smtClean="0"/>
              <a:t>按照这个方式，我们就生成了绿灯相位的</a:t>
            </a:r>
            <a:r>
              <a:rPr kumimoji="1" lang="en-US" altLang="zh-CN" dirty="0" err="1" smtClean="0"/>
              <a:t>GreenLntensity</a:t>
            </a:r>
            <a:r>
              <a:rPr kumimoji="1" lang="zh-CN" altLang="en-US" dirty="0" smtClean="0"/>
              <a:t>模块、红灯相位的</a:t>
            </a:r>
            <a:r>
              <a:rPr kumimoji="1" lang="en-US" altLang="zh-CN" dirty="0" err="1" smtClean="0"/>
              <a:t>RedLntensity</a:t>
            </a:r>
            <a:r>
              <a:rPr kumimoji="1" lang="zh-CN" altLang="en-US" dirty="0" smtClean="0"/>
              <a:t>模块，以及相位控制</a:t>
            </a:r>
            <a:r>
              <a:rPr kumimoji="1" lang="en-US" altLang="zh-CN" dirty="0" smtClean="0"/>
              <a:t>Control</a:t>
            </a:r>
            <a:r>
              <a:rPr kumimoji="1" lang="zh-CN" altLang="en-US" dirty="0" smtClean="0"/>
              <a:t>模块，在仿真程序中通过</a:t>
            </a:r>
            <a:r>
              <a:rPr kumimoji="1" lang="en-US" altLang="zh-CN" dirty="0" err="1" smtClean="0"/>
              <a:t>readfis</a:t>
            </a:r>
            <a:r>
              <a:rPr kumimoji="1" lang="zh-CN" altLang="en-US" dirty="0" smtClean="0"/>
              <a:t>命令和</a:t>
            </a:r>
            <a:r>
              <a:rPr kumimoji="1" lang="en-US" altLang="zh-CN" dirty="0" err="1" smtClean="0"/>
              <a:t>evalfis</a:t>
            </a:r>
            <a:r>
              <a:rPr kumimoji="1" lang="zh-CN" altLang="en-US" dirty="0" smtClean="0"/>
              <a:t>命令来调用这三个模块。</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28</a:t>
            </a:fld>
            <a:endParaRPr kumimoji="1" lang="zh-CN" altLang="en-US"/>
          </a:p>
        </p:txBody>
      </p:sp>
    </p:spTree>
    <p:extLst>
      <p:ext uri="{BB962C8B-B14F-4D97-AF65-F5344CB8AC3E}">
        <p14:creationId xmlns:p14="http://schemas.microsoft.com/office/powerpoint/2010/main" val="924319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zh-CN" altLang="en-US" dirty="0" smtClean="0"/>
                  <a:t>本设计中，绿灯时间不固定，周期也不固定，所以要建立新的延误计算模型。</a:t>
                </a:r>
                <a:endParaRPr kumimoji="1" lang="en-US" altLang="zh-CN" dirty="0" smtClean="0"/>
              </a:p>
              <a:p>
                <a:endParaRPr kumimoji="1" lang="en-US" altLang="zh-CN" dirty="0" smtClean="0"/>
              </a:p>
              <a:p>
                <a:r>
                  <a:rPr kumimoji="1" lang="zh-CN" altLang="en-US" dirty="0" smtClean="0"/>
                  <a:t>假设周期开始的时候，每一个车道已有</a:t>
                </a:r>
                <a14:m>
                  <m:oMath xmlns:m="http://schemas.openxmlformats.org/officeDocument/2006/math">
                    <m:sSub>
                      <m:sSubPr>
                        <m:ctrlPr>
                          <a:rPr lang="zh-CN" altLang="zh-CN" sz="1200" i="1" kern="1200" smtClean="0">
                            <a:solidFill>
                              <a:schemeClr val="tx1"/>
                            </a:solidFill>
                            <a:effectLst/>
                            <a:latin typeface="Cambria Math" charset="0"/>
                            <a:ea typeface="+mn-ea"/>
                            <a:cs typeface="+mn-cs"/>
                          </a:rPr>
                        </m:ctrlPr>
                      </m:sSubPr>
                      <m:e>
                        <m:r>
                          <m:rPr>
                            <m:sty m:val="p"/>
                          </m:rPr>
                          <a:rPr lang="en-US" altLang="zh-CN" sz="1200" kern="1200">
                            <a:solidFill>
                              <a:schemeClr val="tx1"/>
                            </a:solidFill>
                            <a:effectLst/>
                            <a:latin typeface="Cambria Math" charset="0"/>
                            <a:ea typeface="+mn-ea"/>
                            <a:cs typeface="+mn-cs"/>
                          </a:rPr>
                          <m:t>q</m:t>
                        </m:r>
                      </m:e>
                      <m:sub>
                        <m:r>
                          <a:rPr lang="en-US" altLang="zh-CN" sz="1200" i="1" kern="1200">
                            <a:solidFill>
                              <a:schemeClr val="tx1"/>
                            </a:solidFill>
                            <a:effectLst/>
                            <a:latin typeface="Cambria Math" charset="0"/>
                            <a:ea typeface="+mn-ea"/>
                            <a:cs typeface="+mn-cs"/>
                          </a:rPr>
                          <m:t>0</m:t>
                        </m:r>
                      </m:sub>
                    </m:sSub>
                  </m:oMath>
                </a14:m>
                <a:r>
                  <a:rPr lang="zh-CN" altLang="zh-CN" dirty="0">
                    <a:effectLst/>
                  </a:rPr>
                  <a:t> </a:t>
                </a:r>
                <a:r>
                  <a:rPr lang="zh-CN" altLang="en-US" dirty="0" smtClean="0">
                    <a:effectLst/>
                  </a:rPr>
                  <a:t>辆车，红灯相位排队长度</a:t>
                </a:r>
                <a:r>
                  <a:rPr lang="en-US" altLang="zh-CN" dirty="0" err="1" smtClean="0">
                    <a:effectLst/>
                  </a:rPr>
                  <a:t>Qr</a:t>
                </a:r>
                <a:r>
                  <a:rPr lang="zh-CN" altLang="en-US" dirty="0" smtClean="0">
                    <a:effectLst/>
                  </a:rPr>
                  <a:t>计算如第一个公式所示。</a:t>
                </a:r>
                <a:endParaRPr lang="en-US" altLang="zh-CN" dirty="0" smtClean="0">
                  <a:effectLst/>
                </a:endParaRPr>
              </a:p>
              <a:p>
                <a:endParaRPr lang="en-US" altLang="zh-CN" dirty="0" smtClean="0">
                  <a:effectLst/>
                </a:endParaRPr>
              </a:p>
              <a:p>
                <a:r>
                  <a:rPr lang="zh-CN" altLang="en-US" dirty="0" smtClean="0">
                    <a:effectLst/>
                  </a:rPr>
                  <a:t>绿灯相位每一车道排队车辆数</a:t>
                </a:r>
                <a:r>
                  <a:rPr lang="en-US" altLang="zh-CN" dirty="0" err="1" smtClean="0">
                    <a:effectLst/>
                  </a:rPr>
                  <a:t>Qg</a:t>
                </a:r>
                <a:r>
                  <a:rPr lang="zh-CN" altLang="en-US" dirty="0" smtClean="0">
                    <a:effectLst/>
                  </a:rPr>
                  <a:t>如公式二所示。</a:t>
                </a:r>
                <a:endParaRPr lang="en-US" altLang="zh-CN" dirty="0" smtClean="0">
                  <a:effectLst/>
                </a:endParaRPr>
              </a:p>
              <a:p>
                <a:endParaRPr lang="en-US" altLang="zh-CN" dirty="0" smtClean="0">
                  <a:effectLst/>
                </a:endParaRPr>
              </a:p>
              <a:p>
                <a:r>
                  <a:rPr lang="zh-CN" altLang="en-US" dirty="0" smtClean="0">
                    <a:effectLst/>
                  </a:rPr>
                  <a:t>这个是书上的公式，它可以计算多车道总延误，在本设计里面，红绿灯车道的车道数其实都是</a:t>
                </a:r>
                <a:r>
                  <a:rPr lang="en-US" altLang="zh-CN" dirty="0" smtClean="0">
                    <a:effectLst/>
                  </a:rPr>
                  <a:t>2</a:t>
                </a:r>
                <a:r>
                  <a:rPr lang="zh-CN" altLang="en-US" dirty="0" smtClean="0">
                    <a:effectLst/>
                  </a:rPr>
                  <a:t>。</a:t>
                </a:r>
                <a:endParaRPr lang="en-US" altLang="zh-CN" dirty="0" smtClean="0">
                  <a:effectLst/>
                </a:endParaRPr>
              </a:p>
              <a:p>
                <a:endParaRPr lang="en-US" altLang="zh-CN" dirty="0" smtClean="0">
                  <a:effectLst/>
                </a:endParaRPr>
              </a:p>
              <a:p>
                <a:r>
                  <a:rPr lang="zh-CN" altLang="en-US" dirty="0" smtClean="0">
                    <a:effectLst/>
                  </a:rPr>
                  <a:t>设出周期为</a:t>
                </a:r>
                <a:r>
                  <a:rPr lang="en-US" altLang="zh-CN" dirty="0" smtClean="0">
                    <a:effectLst/>
                  </a:rPr>
                  <a:t>T</a:t>
                </a:r>
                <a:r>
                  <a:rPr lang="zh-CN" altLang="en-US" dirty="0" smtClean="0">
                    <a:effectLst/>
                  </a:rPr>
                  <a:t>，则一个周期平均延误</a:t>
                </a:r>
                <a:r>
                  <a:rPr lang="en-US" altLang="zh-CN" dirty="0" smtClean="0">
                    <a:effectLst/>
                  </a:rPr>
                  <a:t>d</a:t>
                </a:r>
                <a:r>
                  <a:rPr lang="zh-CN" altLang="en-US" dirty="0" smtClean="0">
                    <a:effectLst/>
                  </a:rPr>
                  <a:t>为第四个公式所示。</a:t>
                </a:r>
                <a:endParaRPr lang="en-US" altLang="zh-CN" dirty="0" smtClean="0">
                  <a:effectLst/>
                </a:endParaRPr>
              </a:p>
            </p:txBody>
          </p:sp>
        </mc:Choice>
        <mc:Fallback xmlns="">
          <p:sp>
            <p:nvSpPr>
              <p:cNvPr id="3" name="备注占位符 2"/>
              <p:cNvSpPr>
                <a:spLocks noGrp="1"/>
              </p:cNvSpPr>
              <p:nvPr>
                <p:ph type="body" idx="1"/>
              </p:nvPr>
            </p:nvSpPr>
            <p:spPr/>
            <p:txBody>
              <a:bodyPr/>
              <a:lstStyle/>
              <a:p>
                <a:r>
                  <a:rPr kumimoji="1" lang="zh-CN" altLang="en-US" dirty="0" smtClean="0"/>
                  <a:t>本设计中，绿灯时间不固定，周期也不固定，所以要建立新的延误计算模型。</a:t>
                </a:r>
                <a:endParaRPr kumimoji="1" lang="en-US" altLang="zh-CN" dirty="0" smtClean="0"/>
              </a:p>
              <a:p>
                <a:endParaRPr kumimoji="1" lang="en-US" altLang="zh-CN" dirty="0" smtClean="0"/>
              </a:p>
              <a:p>
                <a:r>
                  <a:rPr kumimoji="1" lang="zh-CN" altLang="en-US" dirty="0" smtClean="0"/>
                  <a:t>假设周期开始的时候，每一个车道已有</a:t>
                </a:r>
                <a:r>
                  <a:rPr lang="en-US" altLang="zh-CN" sz="1200" i="0" kern="1200">
                    <a:solidFill>
                      <a:schemeClr val="tx1"/>
                    </a:solidFill>
                    <a:effectLst/>
                    <a:latin typeface="+mn-lt"/>
                    <a:ea typeface="+mn-ea"/>
                    <a:cs typeface="+mn-cs"/>
                  </a:rPr>
                  <a:t>q</a:t>
                </a:r>
                <a:r>
                  <a:rPr lang="zh-CN" altLang="zh-CN" sz="1200" i="0" kern="1200" smtClean="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a:t>
                </a:r>
                <a:r>
                  <a:rPr lang="zh-CN" altLang="zh-CN" dirty="0">
                    <a:effectLst/>
                  </a:rPr>
                  <a:t> </a:t>
                </a:r>
                <a:r>
                  <a:rPr lang="zh-CN" altLang="en-US" dirty="0" smtClean="0">
                    <a:effectLst/>
                  </a:rPr>
                  <a:t>辆车，红灯相位排队长度</a:t>
                </a:r>
                <a:r>
                  <a:rPr lang="en-US" altLang="zh-CN" dirty="0" err="1" smtClean="0">
                    <a:effectLst/>
                  </a:rPr>
                  <a:t>Qr</a:t>
                </a:r>
                <a:r>
                  <a:rPr lang="zh-CN" altLang="en-US" dirty="0" smtClean="0">
                    <a:effectLst/>
                  </a:rPr>
                  <a:t>计算如第一个公式所示。</a:t>
                </a:r>
                <a:endParaRPr lang="en-US" altLang="zh-CN" dirty="0" smtClean="0">
                  <a:effectLst/>
                </a:endParaRPr>
              </a:p>
              <a:p>
                <a:endParaRPr lang="en-US" altLang="zh-CN" dirty="0" smtClean="0">
                  <a:effectLst/>
                </a:endParaRPr>
              </a:p>
              <a:p>
                <a:r>
                  <a:rPr lang="zh-CN" altLang="en-US" dirty="0" smtClean="0">
                    <a:effectLst/>
                  </a:rPr>
                  <a:t>绿灯相位每一车道排队车辆数</a:t>
                </a:r>
                <a:r>
                  <a:rPr lang="en-US" altLang="zh-CN" dirty="0" err="1" smtClean="0">
                    <a:effectLst/>
                  </a:rPr>
                  <a:t>Qg</a:t>
                </a:r>
                <a:r>
                  <a:rPr lang="zh-CN" altLang="en-US" dirty="0" smtClean="0">
                    <a:effectLst/>
                  </a:rPr>
                  <a:t>如公式二所示。</a:t>
                </a:r>
                <a:endParaRPr lang="en-US" altLang="zh-CN" dirty="0" smtClean="0">
                  <a:effectLst/>
                </a:endParaRPr>
              </a:p>
              <a:p>
                <a:endParaRPr lang="en-US" altLang="zh-CN" dirty="0" smtClean="0">
                  <a:effectLst/>
                </a:endParaRPr>
              </a:p>
              <a:p>
                <a:r>
                  <a:rPr lang="zh-CN" altLang="en-US" dirty="0" smtClean="0">
                    <a:effectLst/>
                  </a:rPr>
                  <a:t>这个是书上的公式，它可以计算多车道总延误，在本设计里面，红绿灯车道的车道数其实都是</a:t>
                </a:r>
                <a:r>
                  <a:rPr lang="en-US" altLang="zh-CN" dirty="0" smtClean="0">
                    <a:effectLst/>
                  </a:rPr>
                  <a:t>2</a:t>
                </a:r>
                <a:r>
                  <a:rPr lang="zh-CN" altLang="en-US" dirty="0" smtClean="0">
                    <a:effectLst/>
                  </a:rPr>
                  <a:t>。</a:t>
                </a:r>
                <a:endParaRPr lang="en-US" altLang="zh-CN" dirty="0" smtClean="0">
                  <a:effectLst/>
                </a:endParaRPr>
              </a:p>
              <a:p>
                <a:endParaRPr lang="en-US" altLang="zh-CN" dirty="0" smtClean="0">
                  <a:effectLst/>
                </a:endParaRPr>
              </a:p>
              <a:p>
                <a:r>
                  <a:rPr lang="zh-CN" altLang="en-US" dirty="0" smtClean="0">
                    <a:effectLst/>
                  </a:rPr>
                  <a:t>设出周期为</a:t>
                </a:r>
                <a:r>
                  <a:rPr lang="en-US" altLang="zh-CN" dirty="0" smtClean="0">
                    <a:effectLst/>
                  </a:rPr>
                  <a:t>T</a:t>
                </a:r>
                <a:r>
                  <a:rPr lang="zh-CN" altLang="en-US" dirty="0" smtClean="0">
                    <a:effectLst/>
                  </a:rPr>
                  <a:t>，则一个周期平均延误</a:t>
                </a:r>
                <a:r>
                  <a:rPr lang="en-US" altLang="zh-CN" dirty="0" smtClean="0">
                    <a:effectLst/>
                  </a:rPr>
                  <a:t>d</a:t>
                </a:r>
                <a:r>
                  <a:rPr lang="zh-CN" altLang="en-US" dirty="0" smtClean="0">
                    <a:effectLst/>
                  </a:rPr>
                  <a:t>为第四个公式所示。</a:t>
                </a:r>
                <a:endParaRPr lang="en-US" altLang="zh-CN" dirty="0" smtClean="0">
                  <a:effectLst/>
                </a:endParaRPr>
              </a:p>
            </p:txBody>
          </p:sp>
        </mc:Fallback>
      </mc:AlternateContent>
      <p:sp>
        <p:nvSpPr>
          <p:cNvPr id="4" name="幻灯片编号占位符 3"/>
          <p:cNvSpPr>
            <a:spLocks noGrp="1"/>
          </p:cNvSpPr>
          <p:nvPr>
            <p:ph type="sldNum" sz="quarter" idx="10"/>
          </p:nvPr>
        </p:nvSpPr>
        <p:spPr/>
        <p:txBody>
          <a:bodyPr/>
          <a:lstStyle/>
          <a:p>
            <a:fld id="{1F43E751-9265-3046-8572-C4877E42D341}" type="slidenum">
              <a:rPr kumimoji="1" lang="zh-CN" altLang="en-US" smtClean="0"/>
              <a:t>29</a:t>
            </a:fld>
            <a:endParaRPr kumimoji="1" lang="zh-CN" altLang="en-US"/>
          </a:p>
        </p:txBody>
      </p:sp>
    </p:spTree>
    <p:extLst>
      <p:ext uri="{BB962C8B-B14F-4D97-AF65-F5344CB8AC3E}">
        <p14:creationId xmlns:p14="http://schemas.microsoft.com/office/powerpoint/2010/main" val="812864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这一部分就不做单独的幻灯片展开来讲了，我想先讲讲选题初衷：</a:t>
            </a:r>
            <a:endParaRPr kumimoji="1" lang="en-US" altLang="zh-CN" dirty="0" smtClean="0"/>
          </a:p>
          <a:p>
            <a:endParaRPr kumimoji="1" lang="en-US" altLang="zh-CN" dirty="0" smtClean="0"/>
          </a:p>
          <a:p>
            <a:r>
              <a:rPr kumimoji="1" lang="zh-CN" altLang="en-US" dirty="0" smtClean="0"/>
              <a:t>选题的时候我正在优步这个打车软件公司实习，当时我就开始关注在路上的一切事情，最让人头疼的就是堵车问题，你们也都知道在西安很多地方堵车事件频发，我曾试过从永宁门打车到高新一路，路上花费了</a:t>
            </a:r>
            <a:r>
              <a:rPr kumimoji="1" lang="en-US" altLang="zh-CN" dirty="0" smtClean="0"/>
              <a:t>2</a:t>
            </a:r>
            <a:r>
              <a:rPr kumimoji="1" lang="zh-CN" altLang="en-US" dirty="0" smtClean="0"/>
              <a:t>个半小时，当时我就想到底是什么造成如此拥堵，真的只是车多而已吗？而这个毕设恰好让我有机会学习道路交通控制的相关知识，我毫不犹豫的就选择了，并进行了一点小小的研究。</a:t>
            </a:r>
            <a:endParaRPr kumimoji="1" lang="en-US" altLang="zh-CN" dirty="0" smtClean="0"/>
          </a:p>
          <a:p>
            <a:endParaRPr kumimoji="1" lang="en-US" altLang="zh-CN" dirty="0" smtClean="0"/>
          </a:p>
          <a:p>
            <a:r>
              <a:rPr kumimoji="1" lang="zh-CN" altLang="en-US" dirty="0" smtClean="0"/>
              <a:t>回到正题，从学术角度来说，随着国民经济的持续高速发展，城市化进程以及机动化水平提高，汽车保有量持续增加，交通拥挤问题也日渐凸显。交通拥挤会带来交通系统服务水平下降，交通延误增加，行车速度降低，出行时间大幅度增加等直接危害，还导致交通事故频发，能源浪费严重，汽车尾气排放量增大，环境恶化等诸多问题。研究的意义就是为了了解上述负面效应的耦合关系，对上述问题做一定的缓解工作。怎么缓解后面我会说道，相信大家听完之后都会有一种我国交通有救了的感觉。</a:t>
            </a:r>
            <a:endParaRPr kumimoji="1" lang="en-US" altLang="zh-CN" dirty="0" smtClean="0"/>
          </a:p>
          <a:p>
            <a:endParaRPr kumimoji="1" lang="en-US" altLang="zh-CN" dirty="0" smtClean="0"/>
          </a:p>
          <a:p>
            <a:r>
              <a:rPr kumimoji="1" lang="zh-CN" altLang="en-US" dirty="0" smtClean="0"/>
              <a:t>国内外研究现状就不展开来说了，对交通信号的研究从</a:t>
            </a:r>
            <a:r>
              <a:rPr kumimoji="1" lang="en-US" altLang="zh-CN" dirty="0" smtClean="0"/>
              <a:t>1868</a:t>
            </a:r>
            <a:r>
              <a:rPr kumimoji="1" lang="zh-CN" altLang="en-US" dirty="0" smtClean="0"/>
              <a:t>年在英国诞生的第一个交通信号灯开始就没有停歇，城市交通信号不断朝着智能化发展。</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3</a:t>
            </a:fld>
            <a:endParaRPr kumimoji="1" lang="zh-CN" altLang="en-US"/>
          </a:p>
        </p:txBody>
      </p:sp>
    </p:spTree>
    <p:extLst>
      <p:ext uri="{BB962C8B-B14F-4D97-AF65-F5344CB8AC3E}">
        <p14:creationId xmlns:p14="http://schemas.microsoft.com/office/powerpoint/2010/main" val="8896880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smtClean="0">
                    <a:effectLst/>
                  </a:rPr>
                  <a:t>仿真的参这是如下，时间间隔长度用来进行判断的，到了这个时间判断一次是否应该切换相位，就像</a:t>
                </a:r>
                <a:r>
                  <a:rPr lang="en-US" altLang="zh-CN" dirty="0" smtClean="0">
                    <a:effectLst/>
                  </a:rPr>
                  <a:t>8</a:t>
                </a:r>
                <a:r>
                  <a:rPr lang="zh-CN" altLang="en-US" dirty="0" smtClean="0">
                    <a:effectLst/>
                  </a:rPr>
                  <a:t>秒判断一次，</a:t>
                </a:r>
                <a:r>
                  <a:rPr lang="en-US" altLang="zh-CN" dirty="0" smtClean="0">
                    <a:effectLst/>
                  </a:rPr>
                  <a:t>12</a:t>
                </a:r>
                <a:r>
                  <a:rPr lang="zh-CN" altLang="en-US" dirty="0" smtClean="0">
                    <a:effectLst/>
                  </a:rPr>
                  <a:t>秒判断一次，到了</a:t>
                </a:r>
                <a:r>
                  <a:rPr lang="en-US" altLang="zh-CN" dirty="0" smtClean="0">
                    <a:effectLst/>
                  </a:rPr>
                  <a:t>40s</a:t>
                </a:r>
                <a:r>
                  <a:rPr lang="zh-CN" altLang="en-US" dirty="0" smtClean="0">
                    <a:effectLst/>
                  </a:rPr>
                  <a:t>，如果一直不切换，到了</a:t>
                </a:r>
                <a:r>
                  <a:rPr lang="en-US" altLang="zh-CN" dirty="0" smtClean="0">
                    <a:effectLst/>
                  </a:rPr>
                  <a:t>40s</a:t>
                </a:r>
                <a:r>
                  <a:rPr lang="zh-CN" altLang="en-US" dirty="0" smtClean="0">
                    <a:effectLst/>
                  </a:rPr>
                  <a:t>，系统也会强制切换相位。本次仿真的时间是</a:t>
                </a:r>
                <a:r>
                  <a:rPr lang="en-US" altLang="zh-CN" dirty="0" smtClean="0">
                    <a:effectLst/>
                  </a:rPr>
                  <a:t>1</a:t>
                </a:r>
                <a:r>
                  <a:rPr lang="zh-CN" altLang="en-US" dirty="0" smtClean="0">
                    <a:effectLst/>
                  </a:rPr>
                  <a:t>小时。</a:t>
                </a:r>
                <a:endParaRPr lang="en-US" altLang="zh-CN" dirty="0" smtClean="0">
                  <a:effectLst/>
                </a:endParaRPr>
              </a:p>
            </p:txBody>
          </p:sp>
        </mc:Choice>
        <mc:Fallback xmlns="">
          <p:sp>
            <p:nvSpPr>
              <p:cNvPr id="3" name="备注占位符 2"/>
              <p:cNvSpPr>
                <a:spLocks noGrp="1"/>
              </p:cNvSpPr>
              <p:nvPr>
                <p:ph type="body" idx="1"/>
              </p:nvPr>
            </p:nvSpPr>
            <p:spPr/>
            <p:txBody>
              <a:bodyPr/>
              <a:lstStyle/>
              <a:p>
                <a:r>
                  <a:rPr kumimoji="1" lang="zh-CN" altLang="en-US" dirty="0" smtClean="0"/>
                  <a:t>本设计中，绿灯时间不固定，周期也不固定，所以要建立新的延误计算模型。</a:t>
                </a:r>
                <a:endParaRPr kumimoji="1" lang="en-US" altLang="zh-CN" dirty="0" smtClean="0"/>
              </a:p>
              <a:p>
                <a:endParaRPr kumimoji="1" lang="en-US" altLang="zh-CN" dirty="0" smtClean="0"/>
              </a:p>
              <a:p>
                <a:r>
                  <a:rPr kumimoji="1" lang="zh-CN" altLang="en-US" dirty="0" smtClean="0"/>
                  <a:t>假设周期开始的时候，每一个车道已有</a:t>
                </a:r>
                <a:r>
                  <a:rPr lang="en-US" altLang="zh-CN" sz="1200" i="0" kern="1200">
                    <a:solidFill>
                      <a:schemeClr val="tx1"/>
                    </a:solidFill>
                    <a:effectLst/>
                    <a:latin typeface="+mn-lt"/>
                    <a:ea typeface="+mn-ea"/>
                    <a:cs typeface="+mn-cs"/>
                  </a:rPr>
                  <a:t>q</a:t>
                </a:r>
                <a:r>
                  <a:rPr lang="zh-CN" altLang="zh-CN" sz="1200" i="0" kern="1200" smtClean="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a:t>
                </a:r>
                <a:r>
                  <a:rPr lang="zh-CN" altLang="zh-CN" dirty="0">
                    <a:effectLst/>
                  </a:rPr>
                  <a:t> </a:t>
                </a:r>
                <a:r>
                  <a:rPr lang="zh-CN" altLang="en-US" dirty="0" smtClean="0">
                    <a:effectLst/>
                  </a:rPr>
                  <a:t>辆车，红灯相位排队长度</a:t>
                </a:r>
                <a:r>
                  <a:rPr lang="en-US" altLang="zh-CN" dirty="0" err="1" smtClean="0">
                    <a:effectLst/>
                  </a:rPr>
                  <a:t>Qr</a:t>
                </a:r>
                <a:r>
                  <a:rPr lang="zh-CN" altLang="en-US" dirty="0" smtClean="0">
                    <a:effectLst/>
                  </a:rPr>
                  <a:t>计算如第一个公式所示。</a:t>
                </a:r>
                <a:endParaRPr lang="en-US" altLang="zh-CN" dirty="0" smtClean="0">
                  <a:effectLst/>
                </a:endParaRPr>
              </a:p>
              <a:p>
                <a:endParaRPr lang="en-US" altLang="zh-CN" dirty="0" smtClean="0">
                  <a:effectLst/>
                </a:endParaRPr>
              </a:p>
              <a:p>
                <a:r>
                  <a:rPr lang="zh-CN" altLang="en-US" dirty="0" smtClean="0">
                    <a:effectLst/>
                  </a:rPr>
                  <a:t>绿灯相位每一车道排队车辆数</a:t>
                </a:r>
                <a:r>
                  <a:rPr lang="en-US" altLang="zh-CN" dirty="0" err="1" smtClean="0">
                    <a:effectLst/>
                  </a:rPr>
                  <a:t>Qg</a:t>
                </a:r>
                <a:r>
                  <a:rPr lang="zh-CN" altLang="en-US" dirty="0" smtClean="0">
                    <a:effectLst/>
                  </a:rPr>
                  <a:t>如公式二所示。</a:t>
                </a:r>
                <a:endParaRPr lang="en-US" altLang="zh-CN" dirty="0" smtClean="0">
                  <a:effectLst/>
                </a:endParaRPr>
              </a:p>
              <a:p>
                <a:endParaRPr lang="en-US" altLang="zh-CN" dirty="0" smtClean="0">
                  <a:effectLst/>
                </a:endParaRPr>
              </a:p>
              <a:p>
                <a:r>
                  <a:rPr lang="zh-CN" altLang="en-US" dirty="0" smtClean="0">
                    <a:effectLst/>
                  </a:rPr>
                  <a:t>这个是书上的公式，它可以计算多车道总延误，在本设计里面，红绿灯车道的车道数其实都是</a:t>
                </a:r>
                <a:r>
                  <a:rPr lang="en-US" altLang="zh-CN" dirty="0" smtClean="0">
                    <a:effectLst/>
                  </a:rPr>
                  <a:t>2</a:t>
                </a:r>
                <a:r>
                  <a:rPr lang="zh-CN" altLang="en-US" dirty="0" smtClean="0">
                    <a:effectLst/>
                  </a:rPr>
                  <a:t>。</a:t>
                </a:r>
                <a:endParaRPr lang="en-US" altLang="zh-CN" dirty="0" smtClean="0">
                  <a:effectLst/>
                </a:endParaRPr>
              </a:p>
              <a:p>
                <a:endParaRPr lang="en-US" altLang="zh-CN" dirty="0" smtClean="0">
                  <a:effectLst/>
                </a:endParaRPr>
              </a:p>
              <a:p>
                <a:r>
                  <a:rPr lang="zh-CN" altLang="en-US" dirty="0" smtClean="0">
                    <a:effectLst/>
                  </a:rPr>
                  <a:t>设出周期为</a:t>
                </a:r>
                <a:r>
                  <a:rPr lang="en-US" altLang="zh-CN" dirty="0" smtClean="0">
                    <a:effectLst/>
                  </a:rPr>
                  <a:t>T</a:t>
                </a:r>
                <a:r>
                  <a:rPr lang="zh-CN" altLang="en-US" dirty="0" smtClean="0">
                    <a:effectLst/>
                  </a:rPr>
                  <a:t>，则一个周期平均延误</a:t>
                </a:r>
                <a:r>
                  <a:rPr lang="en-US" altLang="zh-CN" dirty="0" smtClean="0">
                    <a:effectLst/>
                  </a:rPr>
                  <a:t>d</a:t>
                </a:r>
                <a:r>
                  <a:rPr lang="zh-CN" altLang="en-US" dirty="0" smtClean="0">
                    <a:effectLst/>
                  </a:rPr>
                  <a:t>为第四个公式所示。</a:t>
                </a:r>
                <a:endParaRPr lang="en-US" altLang="zh-CN" dirty="0" smtClean="0">
                  <a:effectLst/>
                </a:endParaRPr>
              </a:p>
            </p:txBody>
          </p:sp>
        </mc:Fallback>
      </mc:AlternateContent>
      <p:sp>
        <p:nvSpPr>
          <p:cNvPr id="4" name="幻灯片编号占位符 3"/>
          <p:cNvSpPr>
            <a:spLocks noGrp="1"/>
          </p:cNvSpPr>
          <p:nvPr>
            <p:ph type="sldNum" sz="quarter" idx="10"/>
          </p:nvPr>
        </p:nvSpPr>
        <p:spPr/>
        <p:txBody>
          <a:bodyPr/>
          <a:lstStyle/>
          <a:p>
            <a:fld id="{1F43E751-9265-3046-8572-C4877E42D341}" type="slidenum">
              <a:rPr kumimoji="1" lang="zh-CN" altLang="en-US" smtClean="0"/>
              <a:t>30</a:t>
            </a:fld>
            <a:endParaRPr kumimoji="1" lang="zh-CN" altLang="en-US"/>
          </a:p>
        </p:txBody>
      </p:sp>
    </p:spTree>
    <p:extLst>
      <p:ext uri="{BB962C8B-B14F-4D97-AF65-F5344CB8AC3E}">
        <p14:creationId xmlns:p14="http://schemas.microsoft.com/office/powerpoint/2010/main" val="14936839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effectLst/>
              </a:rPr>
              <a:t>使用</a:t>
            </a:r>
            <a:r>
              <a:rPr lang="en-US" altLang="zh-CN" dirty="0" smtClean="0">
                <a:effectLst/>
              </a:rPr>
              <a:t>MATLAB</a:t>
            </a:r>
            <a:r>
              <a:rPr lang="zh-CN" altLang="en-US" dirty="0" smtClean="0">
                <a:effectLst/>
              </a:rPr>
              <a:t>进行了</a:t>
            </a:r>
            <a:r>
              <a:rPr lang="en-US" altLang="zh-CN" dirty="0" smtClean="0">
                <a:effectLst/>
              </a:rPr>
              <a:t>6</a:t>
            </a:r>
            <a:r>
              <a:rPr lang="zh-CN" altLang="en-US" dirty="0" smtClean="0">
                <a:effectLst/>
              </a:rPr>
              <a:t>次仿真，计算出定时配时的平均延误时间以及通过模糊控制的平均延误时间。证明在该系统设置的环境下，整体效率提高</a:t>
            </a:r>
            <a:r>
              <a:rPr lang="en-US" altLang="zh-CN" dirty="0" smtClean="0">
                <a:effectLst/>
              </a:rPr>
              <a:t>53%</a:t>
            </a:r>
            <a:r>
              <a:rPr lang="zh-CN" altLang="en-US" dirty="0" smtClean="0">
                <a:effectLst/>
              </a:rPr>
              <a:t>左右。</a:t>
            </a:r>
            <a:endParaRPr lang="en-US" altLang="zh-CN" dirty="0" smtClean="0">
              <a:effectLst/>
            </a:endParaRPr>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31</a:t>
            </a:fld>
            <a:endParaRPr kumimoji="1" lang="zh-CN" altLang="en-US"/>
          </a:p>
        </p:txBody>
      </p:sp>
    </p:spTree>
    <p:extLst>
      <p:ext uri="{BB962C8B-B14F-4D97-AF65-F5344CB8AC3E}">
        <p14:creationId xmlns:p14="http://schemas.microsoft.com/office/powerpoint/2010/main" val="12351977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effectLst/>
              </a:rPr>
              <a:t>感谢指导老师和答辩老师的意见与建议，感谢同学的帮助。</a:t>
            </a:r>
            <a:endParaRPr lang="en-US" altLang="zh-CN" dirty="0" smtClean="0">
              <a:effectLst/>
            </a:endParaRPr>
          </a:p>
          <a:p>
            <a:endParaRPr lang="en-US" altLang="zh-CN" dirty="0" smtClean="0">
              <a:effectLst/>
            </a:endParaRPr>
          </a:p>
          <a:p>
            <a:r>
              <a:rPr lang="zh-CN" altLang="en-US" dirty="0" smtClean="0">
                <a:effectLst/>
              </a:rPr>
              <a:t>最后，我还想感谢我妈，我是单亲家庭，我妈也下岗了，按理说我应该早点工作实习，赚点钱补贴家用。然而我在经历了多段产品相关的实习工作后，发现自己内心真正热爱的是前端编程工作，所以我辞职在校专心学习前端编程，我跟我妈提出来这个想法，她没有干涉，支持鼓励我，虽然并不能给我提供任何经济上的帮助，这学期的生活费和购买前端书本的费用都是在支付宝上面借的，现在已经欠了</a:t>
            </a:r>
            <a:r>
              <a:rPr lang="en-US" altLang="zh-CN" dirty="0" smtClean="0">
                <a:effectLst/>
              </a:rPr>
              <a:t>6000</a:t>
            </a:r>
            <a:r>
              <a:rPr lang="zh-CN" altLang="en-US" dirty="0" smtClean="0">
                <a:effectLst/>
              </a:rPr>
              <a:t>块了，不过幸运的是，就在答辩前两天，我收到一个心仪公司的</a:t>
            </a:r>
            <a:r>
              <a:rPr lang="en-US" altLang="zh-CN" dirty="0" smtClean="0">
                <a:effectLst/>
              </a:rPr>
              <a:t>Offer</a:t>
            </a:r>
            <a:r>
              <a:rPr lang="zh-CN" altLang="en-US" dirty="0" smtClean="0">
                <a:effectLst/>
              </a:rPr>
              <a:t>，我毕业之后可以从事自己喜爱的工作了。十分感谢，这非常困难的一个学期仍给我支持所有人。</a:t>
            </a:r>
            <a:endParaRPr lang="en-US" altLang="zh-CN" dirty="0" smtClean="0">
              <a:effectLst/>
            </a:endParaRPr>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32</a:t>
            </a:fld>
            <a:endParaRPr kumimoji="1" lang="zh-CN" altLang="en-US"/>
          </a:p>
        </p:txBody>
      </p:sp>
    </p:spTree>
    <p:extLst>
      <p:ext uri="{BB962C8B-B14F-4D97-AF65-F5344CB8AC3E}">
        <p14:creationId xmlns:p14="http://schemas.microsoft.com/office/powerpoint/2010/main" val="2001390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在开始之前我先特别简单的讲讲控制这件事：</a:t>
            </a:r>
            <a:endParaRPr kumimoji="1" lang="en-US" altLang="zh-CN" dirty="0" smtClean="0"/>
          </a:p>
          <a:p>
            <a:endParaRPr kumimoji="1" lang="en-US" altLang="zh-CN" dirty="0" smtClean="0"/>
          </a:p>
          <a:p>
            <a:r>
              <a:rPr kumimoji="1" lang="zh-CN" altLang="en-US" dirty="0" smtClean="0"/>
              <a:t>交通信号控制，控制是关键，如果没有红灯停绿灯行黄灯赶紧走这些具备法律效应的控制规则，就谈不了控制了。交通控制有两种类型：时间和空间，为什么还会有空间控制呢？你想想看高架桥是不是就在空间上对车辆进行的分离。而本文研究的交通灯就是在时间上对交通流分配通行权的一种交通指挥措施。</a:t>
            </a:r>
            <a:endParaRPr kumimoji="1" lang="en-US" altLang="zh-CN" dirty="0" smtClean="0"/>
          </a:p>
          <a:p>
            <a:endParaRPr kumimoji="1" lang="en-US" altLang="zh-CN" dirty="0" smtClean="0"/>
          </a:p>
          <a:p>
            <a:r>
              <a:rPr kumimoji="1" lang="zh-CN" altLang="en-US" dirty="0" smtClean="0"/>
              <a:t>下面看一张图，更好的理解交叉路口的具体情况。</a:t>
            </a:r>
            <a:endParaRPr kumimoji="1" lang="zh-CN" altLang="en-US" dirty="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4</a:t>
            </a:fld>
            <a:endParaRPr kumimoji="1" lang="zh-CN" altLang="en-US"/>
          </a:p>
        </p:txBody>
      </p:sp>
    </p:spTree>
    <p:extLst>
      <p:ext uri="{BB962C8B-B14F-4D97-AF65-F5344CB8AC3E}">
        <p14:creationId xmlns:p14="http://schemas.microsoft.com/office/powerpoint/2010/main" val="1330720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相信导师们一眼就看穿了这张图，机动车按照交通规则在十字路口可以进行直行、右转和左转。车少还好，爱直走直走，爱转弯转弯，可是车多了呢？就能看到一个小小的十字路口，又是合流点又是分流点，最可恶的是冲突点，冲突点是影响通行效率的关键。而这还仅仅是一个小小的路口，我研究的就是这一个路口，称为点控制，然而现实社会是复杂多变的，偌大的城市咋可能只有一个路口呢？一个车道有两个或者好几个路口，那就成了线控制，一片区域有好多路口，在里面行驶的车辆肯定会相互影响，这就是面控制。导师们感受一下，在定时控制，就是一个交叉口红灯绿灯时间的切换的固定的，一堆的车在一个路口等了一个很长的红灯，辛辛苦苦走到下一个交叉口，又是红灯，这公平吗？而与该行车相位相对的另一个相位，例如这一堆车是东西走向的，那南北走向的车一路畅通无阻，导致后来交叉口绿灯方向都没车通行了，红灯相位还排着队，这就不好了吧。所以本文研究的模糊控制就是为解决这问题而生的。</a:t>
            </a:r>
            <a:endParaRPr kumimoji="1" lang="zh-CN" altLang="en-US" dirty="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5</a:t>
            </a:fld>
            <a:endParaRPr kumimoji="1" lang="zh-CN" altLang="en-US"/>
          </a:p>
        </p:txBody>
      </p:sp>
    </p:spTree>
    <p:extLst>
      <p:ext uri="{BB962C8B-B14F-4D97-AF65-F5344CB8AC3E}">
        <p14:creationId xmlns:p14="http://schemas.microsoft.com/office/powerpoint/2010/main" val="1516123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交通流就是指各个进道口的车辆。交通流的公式也简单 </a:t>
            </a:r>
            <a:r>
              <a:rPr kumimoji="1" lang="en-US" altLang="zh-CN" dirty="0" smtClean="0"/>
              <a:t>q=</a:t>
            </a:r>
            <a:r>
              <a:rPr kumimoji="1" lang="en-US" altLang="zh-CN" dirty="0" err="1" smtClean="0"/>
              <a:t>k·v</a:t>
            </a:r>
            <a:r>
              <a:rPr kumimoji="1" lang="zh-CN" altLang="en-US" dirty="0" smtClean="0"/>
              <a:t> </a:t>
            </a:r>
            <a:r>
              <a:rPr kumimoji="1" lang="en-US" altLang="zh-CN" dirty="0" smtClean="0"/>
              <a:t>q</a:t>
            </a:r>
            <a:r>
              <a:rPr kumimoji="1" lang="zh-CN" altLang="en-US" dirty="0" smtClean="0"/>
              <a:t>是交通量指一段时间内某进道口断面的车辆数，</a:t>
            </a:r>
            <a:r>
              <a:rPr kumimoji="1" lang="en-US" altLang="zh-CN" dirty="0" smtClean="0"/>
              <a:t>k</a:t>
            </a:r>
            <a:r>
              <a:rPr kumimoji="1" lang="zh-CN" altLang="en-US" dirty="0" smtClean="0"/>
              <a:t>是车流密度指一段时间内某车道的平均车辆数，</a:t>
            </a:r>
            <a:r>
              <a:rPr kumimoji="1" lang="en-US" altLang="zh-CN" dirty="0" smtClean="0"/>
              <a:t>v</a:t>
            </a:r>
            <a:r>
              <a:rPr kumimoji="1" lang="zh-CN" altLang="en-US" dirty="0" smtClean="0"/>
              <a:t>是行驶速度指一段时间内某车道车辆行驶速度的平均值。</a:t>
            </a:r>
            <a:endParaRPr kumimoji="1" lang="en-US" altLang="zh-CN" dirty="0" smtClean="0"/>
          </a:p>
          <a:p>
            <a:endParaRPr kumimoji="1" lang="en-US" altLang="zh-CN" dirty="0" smtClean="0"/>
          </a:p>
          <a:p>
            <a:r>
              <a:rPr kumimoji="1" lang="zh-CN" altLang="en-US" dirty="0" smtClean="0"/>
              <a:t>交通流关键点是分布规律，一定观察周期内到达的车辆数服从泊松分布、二项分布、负二项分布等规律。在后面仿真的时候会根据到达车辆数是泊松分布还是二项分布具体情况具体分析。</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6</a:t>
            </a:fld>
            <a:endParaRPr kumimoji="1" lang="zh-CN" altLang="en-US"/>
          </a:p>
        </p:txBody>
      </p:sp>
    </p:spTree>
    <p:extLst>
      <p:ext uri="{BB962C8B-B14F-4D97-AF65-F5344CB8AC3E}">
        <p14:creationId xmlns:p14="http://schemas.microsoft.com/office/powerpoint/2010/main" val="950183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接下来讲的这个参数很好理解，但也有点小坑，传统意义上的理解也许是东西方向一个相位、南北方向一个相位，而这里的相位，是指车流有通行权的方向，相位时间包括绿灯时间和黄灯时间。</a:t>
            </a:r>
            <a:endParaRPr kumimoji="1" lang="en-US" altLang="zh-CN" dirty="0" smtClean="0"/>
          </a:p>
          <a:p>
            <a:r>
              <a:rPr kumimoji="1" lang="zh-CN" altLang="en-US" dirty="0" smtClean="0"/>
              <a:t>周期是指同一个信号灯，不能一会看看东西向，一会看看南北向，只看一个信号灯，它显示的全部时间红绿黄就是一个周期。</a:t>
            </a:r>
            <a:endParaRPr kumimoji="1" lang="en-US" altLang="zh-CN" dirty="0" smtClean="0"/>
          </a:p>
          <a:p>
            <a:r>
              <a:rPr kumimoji="1" lang="zh-CN" altLang="en-US" dirty="0" smtClean="0"/>
              <a:t>绿信比，就是绿灯时长与周期时间的比值，这个绿信比十分重要。</a:t>
            </a:r>
            <a:endParaRPr kumimoji="1" lang="en-US" altLang="zh-CN" dirty="0" smtClean="0"/>
          </a:p>
          <a:p>
            <a:endParaRPr kumimoji="1" lang="en-US" altLang="zh-CN" dirty="0" smtClean="0"/>
          </a:p>
          <a:p>
            <a:r>
              <a:rPr kumimoji="1" lang="zh-CN" altLang="en-US" dirty="0" smtClean="0"/>
              <a:t>接下来是重头戏，信号的控制方式，本文项目为全感应正对一个交叉路口，也就是点控制，采用方案生成的控制方式，就并非有一堆方案，像是节假日怎么怎么样，早晚高峰怎么怎么样来控制，而是直接根据当时的随机车流，来生成方案，比方案选择要高级。</a:t>
            </a:r>
            <a:endParaRPr kumimoji="1" lang="en-US" altLang="zh-CN" dirty="0" smtClean="0"/>
          </a:p>
          <a:p>
            <a:endParaRPr kumimoji="1" lang="en-US" altLang="zh-CN" dirty="0" smtClean="0"/>
          </a:p>
          <a:p>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7</a:t>
            </a:fld>
            <a:endParaRPr kumimoji="1" lang="zh-CN" altLang="en-US"/>
          </a:p>
        </p:txBody>
      </p:sp>
    </p:spTree>
    <p:extLst>
      <p:ext uri="{BB962C8B-B14F-4D97-AF65-F5344CB8AC3E}">
        <p14:creationId xmlns:p14="http://schemas.microsoft.com/office/powerpoint/2010/main" val="1889289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前一页的</a:t>
            </a:r>
            <a:r>
              <a:rPr kumimoji="1" lang="en-US" altLang="zh-CN" dirty="0" smtClean="0"/>
              <a:t>PPT</a:t>
            </a:r>
            <a:r>
              <a:rPr kumimoji="1" lang="zh-CN" altLang="en-US" dirty="0" smtClean="0"/>
              <a:t>本项目运用的控制方式，现在来讲讲具体的相位控制。简单来说相位就是通行权，东西通行南北静止，南北通行东西禁止这是不是就是二相位啊，现实中肯定不可能这么肤浅，还会有转弯的车辆，其实可以这么理解，你设置的相位越多，通行权分配就越细，这样冲突是不是就越少啊，向你有个相位只能左转，那不存在直行右转车辆挡住你，是不是就有一个畅通无阻的左转体验？</a:t>
            </a:r>
            <a:endParaRPr kumimoji="1" lang="en-US" altLang="zh-CN" dirty="0" smtClean="0"/>
          </a:p>
          <a:p>
            <a:endParaRPr kumimoji="1" lang="en-US" altLang="zh-CN" dirty="0" smtClean="0"/>
          </a:p>
          <a:p>
            <a:r>
              <a:rPr kumimoji="1" lang="zh-CN" altLang="en-US" dirty="0" smtClean="0"/>
              <a:t>当然相位也不是越多越好，越多相位，会浪费很多资源，通行效率降低。另外，也会加大研究难度，所以本项目就研究一个简单的四相位路口吧。每个进道口有三支车流左转、直行和右转。</a:t>
            </a:r>
            <a:endParaRPr kumimoji="1" lang="en-US" altLang="zh-CN" dirty="0" smtClean="0"/>
          </a:p>
          <a:p>
            <a:endParaRPr kumimoji="1" lang="en-US" altLang="zh-CN" dirty="0" smtClean="0"/>
          </a:p>
          <a:p>
            <a:r>
              <a:rPr kumimoji="1" lang="zh-CN" altLang="en-US" dirty="0" smtClean="0"/>
              <a:t>当然不是分配好相位就完事了，本项目的重点是控制，还是实时控制，这时候我们要检测道路具体情况，我们在每个车道上安装两个感应线圈来获得实时的交通流信息，具体我们后面会详细说明。</a:t>
            </a:r>
            <a:endParaRPr kumimoji="1" lang="en-US" altLang="zh-CN" dirty="0" smtClean="0"/>
          </a:p>
          <a:p>
            <a:endParaRPr kumimoji="1" lang="en-US" altLang="zh-CN" dirty="0" smtClean="0"/>
          </a:p>
          <a:p>
            <a:r>
              <a:rPr kumimoji="1" lang="zh-CN" altLang="en-US" dirty="0" smtClean="0"/>
              <a:t>监测是为了计算平均延误，平均延误就反应了交叉口的通行能力，后面仿真部分会有详细的说明。</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8</a:t>
            </a:fld>
            <a:endParaRPr kumimoji="1" lang="zh-CN" altLang="en-US"/>
          </a:p>
        </p:txBody>
      </p:sp>
    </p:spTree>
    <p:extLst>
      <p:ext uri="{BB962C8B-B14F-4D97-AF65-F5344CB8AC3E}">
        <p14:creationId xmlns:p14="http://schemas.microsoft.com/office/powerpoint/2010/main" val="1154640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既然是模糊控制与定时控制的对比，那肯定要引入相应的评价指标，不能没有根据就说模糊控制好吧。</a:t>
            </a:r>
            <a:endParaRPr kumimoji="1" lang="en-US" altLang="zh-CN" dirty="0" smtClean="0"/>
          </a:p>
          <a:p>
            <a:endParaRPr kumimoji="1" lang="en-US" altLang="zh-CN" dirty="0" smtClean="0"/>
          </a:p>
          <a:p>
            <a:r>
              <a:rPr kumimoji="1" lang="zh-CN" altLang="en-US" dirty="0" smtClean="0"/>
              <a:t>我用特别简短的话来说说本系统选择这三个评价指标的用意以及这三指标能体现出交叉口什么样的特性。</a:t>
            </a:r>
            <a:endParaRPr kumimoji="1" lang="en-US" altLang="zh-CN" dirty="0" smtClean="0"/>
          </a:p>
          <a:p>
            <a:endParaRPr kumimoji="1" lang="en-US" altLang="zh-CN" dirty="0" smtClean="0"/>
          </a:p>
          <a:p>
            <a:r>
              <a:rPr kumimoji="1" lang="zh-CN" altLang="en-US" dirty="0" smtClean="0"/>
              <a:t>延时时间是指在交叉口行程等效为直线行程通过所需要的时间和当前所需的具体时间的差值。想本来这辆车通过这个路口只需要</a:t>
            </a:r>
            <a:r>
              <a:rPr kumimoji="1" lang="en-US" altLang="zh-CN" dirty="0" smtClean="0"/>
              <a:t>10</a:t>
            </a:r>
            <a:r>
              <a:rPr kumimoji="1" lang="zh-CN" altLang="en-US" dirty="0" smtClean="0"/>
              <a:t>秒，现在走了</a:t>
            </a:r>
            <a:r>
              <a:rPr kumimoji="1" lang="en-US" altLang="zh-CN" dirty="0" smtClean="0"/>
              <a:t>30</a:t>
            </a:r>
            <a:r>
              <a:rPr kumimoji="1" lang="zh-CN" altLang="en-US" dirty="0" smtClean="0"/>
              <a:t>秒，那延误是不是就是</a:t>
            </a:r>
            <a:r>
              <a:rPr kumimoji="1" lang="en-US" altLang="zh-CN" dirty="0" smtClean="0"/>
              <a:t>20</a:t>
            </a:r>
            <a:r>
              <a:rPr kumimoji="1" lang="zh-CN" altLang="en-US" dirty="0" smtClean="0"/>
              <a:t>秒啊？</a:t>
            </a:r>
            <a:endParaRPr kumimoji="1" lang="en-US" altLang="zh-CN" dirty="0" smtClean="0"/>
          </a:p>
          <a:p>
            <a:endParaRPr kumimoji="1" lang="en-US" altLang="zh-CN" dirty="0" smtClean="0"/>
          </a:p>
          <a:p>
            <a:r>
              <a:rPr kumimoji="1" lang="zh-CN" altLang="en-US" dirty="0" smtClean="0"/>
              <a:t>通行能力好理解，就是在交通控制系统调控下一段时间能通过的最大车辆数，当然通行能力会受到很多乱七八糟的东西的干扰，例如行人通行等，为了简单，本设计不考虑干扰因素。</a:t>
            </a:r>
            <a:endParaRPr kumimoji="1" lang="en-US" altLang="zh-CN" dirty="0" smtClean="0"/>
          </a:p>
          <a:p>
            <a:endParaRPr kumimoji="1" lang="en-US" altLang="zh-CN" dirty="0" smtClean="0"/>
          </a:p>
          <a:p>
            <a:r>
              <a:rPr kumimoji="1" lang="zh-CN" altLang="en-US" dirty="0" smtClean="0"/>
              <a:t>平均排队长度就是各车道最大排队长度的平均值，怎么得到这个最大排队长度呢？一般你从红灯切换到绿灯那一刻，这个道路是不是经过了一个红灯周期的等待，车越来越多，到绿灯那一刻车辆排队长度就是最长的啊。</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9</a:t>
            </a:fld>
            <a:endParaRPr kumimoji="1" lang="zh-CN" altLang="en-US"/>
          </a:p>
        </p:txBody>
      </p:sp>
    </p:spTree>
    <p:extLst>
      <p:ext uri="{BB962C8B-B14F-4D97-AF65-F5344CB8AC3E}">
        <p14:creationId xmlns:p14="http://schemas.microsoft.com/office/powerpoint/2010/main" val="252979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00A98E9-2C7B-4224-9FD0-179FD5C44414}" type="datetimeFigureOut">
              <a:rPr lang="zh-CN" altLang="en-US" smtClean="0"/>
              <a:t>16/6/20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2196207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00A98E9-2C7B-4224-9FD0-179FD5C44414}" type="datetimeFigureOut">
              <a:rPr lang="zh-CN" altLang="en-US" smtClean="0"/>
              <a:t>16/6/20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106813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00A98E9-2C7B-4224-9FD0-179FD5C44414}" type="datetimeFigureOut">
              <a:rPr lang="zh-CN" altLang="en-US" smtClean="0"/>
              <a:t>16/6/20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2529774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00A98E9-2C7B-4224-9FD0-179FD5C44414}" type="datetimeFigureOut">
              <a:rPr lang="zh-CN" altLang="en-US" smtClean="0"/>
              <a:t>16/6/20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2082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00A98E9-2C7B-4224-9FD0-179FD5C44414}" type="datetimeFigureOut">
              <a:rPr lang="zh-CN" altLang="en-US" smtClean="0"/>
              <a:t>16/6/20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132699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00A98E9-2C7B-4224-9FD0-179FD5C44414}" type="datetimeFigureOut">
              <a:rPr lang="zh-CN" altLang="en-US" smtClean="0"/>
              <a:t>16/6/20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85854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00A98E9-2C7B-4224-9FD0-179FD5C44414}" type="datetimeFigureOut">
              <a:rPr lang="zh-CN" altLang="en-US" smtClean="0"/>
              <a:t>16/6/20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262187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00A98E9-2C7B-4224-9FD0-179FD5C44414}" type="datetimeFigureOut">
              <a:rPr lang="zh-CN" altLang="en-US" smtClean="0"/>
              <a:t>16/6/20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144386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0A98E9-2C7B-4224-9FD0-179FD5C44414}" type="datetimeFigureOut">
              <a:rPr lang="zh-CN" altLang="en-US" smtClean="0"/>
              <a:t>16/6/20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373125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00A98E9-2C7B-4224-9FD0-179FD5C44414}" type="datetimeFigureOut">
              <a:rPr lang="zh-CN" altLang="en-US" smtClean="0"/>
              <a:t>16/6/20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392700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00A98E9-2C7B-4224-9FD0-179FD5C44414}" type="datetimeFigureOut">
              <a:rPr lang="zh-CN" altLang="en-US" smtClean="0"/>
              <a:t>16/6/20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346853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0A98E9-2C7B-4224-9FD0-179FD5C44414}" type="datetimeFigureOut">
              <a:rPr lang="zh-CN" altLang="en-US" smtClean="0"/>
              <a:t>16/6/20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721919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4.tiff"/><Relationship Id="rId6"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6.tiff"/><Relationship Id="rId6"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8.tiff"/><Relationship Id="rId6"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0.tiff"/><Relationship Id="rId6"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3.jpg"/><Relationship Id="rId6" Type="http://schemas.openxmlformats.org/officeDocument/2006/relationships/image" Target="../media/image24.tiff"/><Relationship Id="rId7"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6.tiff"/><Relationship Id="rId6" Type="http://schemas.openxmlformats.org/officeDocument/2006/relationships/image" Target="../media/image27.tif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8.tiff"/><Relationship Id="rId6"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5"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6113" y="2116138"/>
            <a:ext cx="4303712"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 name="Group 163"/>
          <p:cNvGrpSpPr>
            <a:grpSpLocks noChangeAspect="1"/>
          </p:cNvGrpSpPr>
          <p:nvPr/>
        </p:nvGrpSpPr>
        <p:grpSpPr bwMode="auto">
          <a:xfrm>
            <a:off x="6475634" y="1893718"/>
            <a:ext cx="2797700" cy="2816432"/>
            <a:chOff x="2493" y="1308"/>
            <a:chExt cx="2091" cy="2105"/>
          </a:xfrm>
          <a:noFill/>
        </p:grpSpPr>
        <p:sp>
          <p:nvSpPr>
            <p:cNvPr id="77" name="Freeform 173"/>
            <p:cNvSpPr>
              <a:spLocks/>
            </p:cNvSpPr>
            <p:nvPr/>
          </p:nvSpPr>
          <p:spPr bwMode="auto">
            <a:xfrm>
              <a:off x="2493" y="2231"/>
              <a:ext cx="267" cy="444"/>
            </a:xfrm>
            <a:custGeom>
              <a:avLst/>
              <a:gdLst>
                <a:gd name="T0" fmla="*/ 0 w 267"/>
                <a:gd name="T1" fmla="*/ 0 h 444"/>
                <a:gd name="T2" fmla="*/ 38 w 267"/>
                <a:gd name="T3" fmla="*/ 444 h 444"/>
                <a:gd name="T4" fmla="*/ 267 w 267"/>
                <a:gd name="T5" fmla="*/ 85 h 444"/>
                <a:gd name="T6" fmla="*/ 0 w 267"/>
                <a:gd name="T7" fmla="*/ 0 h 444"/>
              </a:gdLst>
              <a:ahLst/>
              <a:cxnLst>
                <a:cxn ang="0">
                  <a:pos x="T0" y="T1"/>
                </a:cxn>
                <a:cxn ang="0">
                  <a:pos x="T2" y="T3"/>
                </a:cxn>
                <a:cxn ang="0">
                  <a:pos x="T4" y="T5"/>
                </a:cxn>
                <a:cxn ang="0">
                  <a:pos x="T6" y="T7"/>
                </a:cxn>
              </a:cxnLst>
              <a:rect l="0" t="0" r="r" b="b"/>
              <a:pathLst>
                <a:path w="267" h="444">
                  <a:moveTo>
                    <a:pt x="0" y="0"/>
                  </a:moveTo>
                  <a:lnTo>
                    <a:pt x="38" y="444"/>
                  </a:lnTo>
                  <a:lnTo>
                    <a:pt x="267" y="85"/>
                  </a:lnTo>
                  <a:lnTo>
                    <a:pt x="0"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78" name="Freeform 174"/>
            <p:cNvSpPr>
              <a:spLocks/>
            </p:cNvSpPr>
            <p:nvPr/>
          </p:nvSpPr>
          <p:spPr bwMode="auto">
            <a:xfrm>
              <a:off x="2493" y="1821"/>
              <a:ext cx="267" cy="495"/>
            </a:xfrm>
            <a:custGeom>
              <a:avLst/>
              <a:gdLst>
                <a:gd name="T0" fmla="*/ 143 w 267"/>
                <a:gd name="T1" fmla="*/ 0 h 495"/>
                <a:gd name="T2" fmla="*/ 0 w 267"/>
                <a:gd name="T3" fmla="*/ 410 h 495"/>
                <a:gd name="T4" fmla="*/ 267 w 267"/>
                <a:gd name="T5" fmla="*/ 495 h 495"/>
                <a:gd name="T6" fmla="*/ 143 w 267"/>
                <a:gd name="T7" fmla="*/ 0 h 495"/>
              </a:gdLst>
              <a:ahLst/>
              <a:cxnLst>
                <a:cxn ang="0">
                  <a:pos x="T0" y="T1"/>
                </a:cxn>
                <a:cxn ang="0">
                  <a:pos x="T2" y="T3"/>
                </a:cxn>
                <a:cxn ang="0">
                  <a:pos x="T4" y="T5"/>
                </a:cxn>
                <a:cxn ang="0">
                  <a:pos x="T6" y="T7"/>
                </a:cxn>
              </a:cxnLst>
              <a:rect l="0" t="0" r="r" b="b"/>
              <a:pathLst>
                <a:path w="267" h="495">
                  <a:moveTo>
                    <a:pt x="143" y="0"/>
                  </a:moveTo>
                  <a:lnTo>
                    <a:pt x="0" y="410"/>
                  </a:lnTo>
                  <a:lnTo>
                    <a:pt x="267" y="495"/>
                  </a:lnTo>
                  <a:lnTo>
                    <a:pt x="143"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79" name="Freeform 177"/>
            <p:cNvSpPr>
              <a:spLocks/>
            </p:cNvSpPr>
            <p:nvPr/>
          </p:nvSpPr>
          <p:spPr bwMode="auto">
            <a:xfrm>
              <a:off x="2636" y="1821"/>
              <a:ext cx="327" cy="495"/>
            </a:xfrm>
            <a:custGeom>
              <a:avLst/>
              <a:gdLst>
                <a:gd name="T0" fmla="*/ 0 w 327"/>
                <a:gd name="T1" fmla="*/ 0 h 495"/>
                <a:gd name="T2" fmla="*/ 124 w 327"/>
                <a:gd name="T3" fmla="*/ 495 h 495"/>
                <a:gd name="T4" fmla="*/ 327 w 327"/>
                <a:gd name="T5" fmla="*/ 118 h 495"/>
                <a:gd name="T6" fmla="*/ 0 w 327"/>
                <a:gd name="T7" fmla="*/ 0 h 495"/>
              </a:gdLst>
              <a:ahLst/>
              <a:cxnLst>
                <a:cxn ang="0">
                  <a:pos x="T0" y="T1"/>
                </a:cxn>
                <a:cxn ang="0">
                  <a:pos x="T2" y="T3"/>
                </a:cxn>
                <a:cxn ang="0">
                  <a:pos x="T4" y="T5"/>
                </a:cxn>
                <a:cxn ang="0">
                  <a:pos x="T6" y="T7"/>
                </a:cxn>
              </a:cxnLst>
              <a:rect l="0" t="0" r="r" b="b"/>
              <a:pathLst>
                <a:path w="327" h="495">
                  <a:moveTo>
                    <a:pt x="0" y="0"/>
                  </a:moveTo>
                  <a:lnTo>
                    <a:pt x="124" y="495"/>
                  </a:lnTo>
                  <a:lnTo>
                    <a:pt x="327" y="118"/>
                  </a:lnTo>
                  <a:lnTo>
                    <a:pt x="0"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80" name="Freeform 178"/>
            <p:cNvSpPr>
              <a:spLocks/>
            </p:cNvSpPr>
            <p:nvPr/>
          </p:nvSpPr>
          <p:spPr bwMode="auto">
            <a:xfrm>
              <a:off x="2636" y="1596"/>
              <a:ext cx="327" cy="343"/>
            </a:xfrm>
            <a:custGeom>
              <a:avLst/>
              <a:gdLst>
                <a:gd name="T0" fmla="*/ 182 w 327"/>
                <a:gd name="T1" fmla="*/ 0 h 343"/>
                <a:gd name="T2" fmla="*/ 0 w 327"/>
                <a:gd name="T3" fmla="*/ 225 h 343"/>
                <a:gd name="T4" fmla="*/ 327 w 327"/>
                <a:gd name="T5" fmla="*/ 343 h 343"/>
                <a:gd name="T6" fmla="*/ 182 w 327"/>
                <a:gd name="T7" fmla="*/ 0 h 343"/>
              </a:gdLst>
              <a:ahLst/>
              <a:cxnLst>
                <a:cxn ang="0">
                  <a:pos x="T0" y="T1"/>
                </a:cxn>
                <a:cxn ang="0">
                  <a:pos x="T2" y="T3"/>
                </a:cxn>
                <a:cxn ang="0">
                  <a:pos x="T4" y="T5"/>
                </a:cxn>
                <a:cxn ang="0">
                  <a:pos x="T6" y="T7"/>
                </a:cxn>
              </a:cxnLst>
              <a:rect l="0" t="0" r="r" b="b"/>
              <a:pathLst>
                <a:path w="327" h="343">
                  <a:moveTo>
                    <a:pt x="182" y="0"/>
                  </a:moveTo>
                  <a:lnTo>
                    <a:pt x="0" y="225"/>
                  </a:lnTo>
                  <a:lnTo>
                    <a:pt x="327" y="343"/>
                  </a:lnTo>
                  <a:lnTo>
                    <a:pt x="182"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81" name="Freeform 179"/>
            <p:cNvSpPr>
              <a:spLocks/>
            </p:cNvSpPr>
            <p:nvPr/>
          </p:nvSpPr>
          <p:spPr bwMode="auto">
            <a:xfrm>
              <a:off x="2531" y="2675"/>
              <a:ext cx="470" cy="399"/>
            </a:xfrm>
            <a:custGeom>
              <a:avLst/>
              <a:gdLst>
                <a:gd name="T0" fmla="*/ 0 w 470"/>
                <a:gd name="T1" fmla="*/ 0 h 399"/>
                <a:gd name="T2" fmla="*/ 223 w 470"/>
                <a:gd name="T3" fmla="*/ 399 h 399"/>
                <a:gd name="T4" fmla="*/ 470 w 470"/>
                <a:gd name="T5" fmla="*/ 62 h 399"/>
                <a:gd name="T6" fmla="*/ 0 w 470"/>
                <a:gd name="T7" fmla="*/ 0 h 399"/>
              </a:gdLst>
              <a:ahLst/>
              <a:cxnLst>
                <a:cxn ang="0">
                  <a:pos x="T0" y="T1"/>
                </a:cxn>
                <a:cxn ang="0">
                  <a:pos x="T2" y="T3"/>
                </a:cxn>
                <a:cxn ang="0">
                  <a:pos x="T4" y="T5"/>
                </a:cxn>
                <a:cxn ang="0">
                  <a:pos x="T6" y="T7"/>
                </a:cxn>
              </a:cxnLst>
              <a:rect l="0" t="0" r="r" b="b"/>
              <a:pathLst>
                <a:path w="470" h="399">
                  <a:moveTo>
                    <a:pt x="0" y="0"/>
                  </a:moveTo>
                  <a:lnTo>
                    <a:pt x="223" y="399"/>
                  </a:lnTo>
                  <a:lnTo>
                    <a:pt x="470" y="62"/>
                  </a:lnTo>
                  <a:lnTo>
                    <a:pt x="0"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82" name="Freeform 180"/>
            <p:cNvSpPr>
              <a:spLocks/>
            </p:cNvSpPr>
            <p:nvPr/>
          </p:nvSpPr>
          <p:spPr bwMode="auto">
            <a:xfrm>
              <a:off x="2531" y="2316"/>
              <a:ext cx="470" cy="421"/>
            </a:xfrm>
            <a:custGeom>
              <a:avLst/>
              <a:gdLst>
                <a:gd name="T0" fmla="*/ 229 w 470"/>
                <a:gd name="T1" fmla="*/ 0 h 421"/>
                <a:gd name="T2" fmla="*/ 0 w 470"/>
                <a:gd name="T3" fmla="*/ 359 h 421"/>
                <a:gd name="T4" fmla="*/ 470 w 470"/>
                <a:gd name="T5" fmla="*/ 421 h 421"/>
                <a:gd name="T6" fmla="*/ 229 w 470"/>
                <a:gd name="T7" fmla="*/ 0 h 421"/>
              </a:gdLst>
              <a:ahLst/>
              <a:cxnLst>
                <a:cxn ang="0">
                  <a:pos x="T0" y="T1"/>
                </a:cxn>
                <a:cxn ang="0">
                  <a:pos x="T2" y="T3"/>
                </a:cxn>
                <a:cxn ang="0">
                  <a:pos x="T4" y="T5"/>
                </a:cxn>
                <a:cxn ang="0">
                  <a:pos x="T6" y="T7"/>
                </a:cxn>
              </a:cxnLst>
              <a:rect l="0" t="0" r="r" b="b"/>
              <a:pathLst>
                <a:path w="470" h="421">
                  <a:moveTo>
                    <a:pt x="229" y="0"/>
                  </a:moveTo>
                  <a:lnTo>
                    <a:pt x="0" y="359"/>
                  </a:lnTo>
                  <a:lnTo>
                    <a:pt x="470" y="421"/>
                  </a:lnTo>
                  <a:lnTo>
                    <a:pt x="229"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83" name="Freeform 181"/>
            <p:cNvSpPr>
              <a:spLocks/>
            </p:cNvSpPr>
            <p:nvPr/>
          </p:nvSpPr>
          <p:spPr bwMode="auto">
            <a:xfrm>
              <a:off x="2818" y="1397"/>
              <a:ext cx="299" cy="542"/>
            </a:xfrm>
            <a:custGeom>
              <a:avLst/>
              <a:gdLst>
                <a:gd name="T0" fmla="*/ 0 w 299"/>
                <a:gd name="T1" fmla="*/ 199 h 542"/>
                <a:gd name="T2" fmla="*/ 145 w 299"/>
                <a:gd name="T3" fmla="*/ 542 h 542"/>
                <a:gd name="T4" fmla="*/ 299 w 299"/>
                <a:gd name="T5" fmla="*/ 0 h 542"/>
                <a:gd name="T6" fmla="*/ 0 w 299"/>
                <a:gd name="T7" fmla="*/ 199 h 542"/>
              </a:gdLst>
              <a:ahLst/>
              <a:cxnLst>
                <a:cxn ang="0">
                  <a:pos x="T0" y="T1"/>
                </a:cxn>
                <a:cxn ang="0">
                  <a:pos x="T2" y="T3"/>
                </a:cxn>
                <a:cxn ang="0">
                  <a:pos x="T4" y="T5"/>
                </a:cxn>
                <a:cxn ang="0">
                  <a:pos x="T6" y="T7"/>
                </a:cxn>
              </a:cxnLst>
              <a:rect l="0" t="0" r="r" b="b"/>
              <a:pathLst>
                <a:path w="299" h="542">
                  <a:moveTo>
                    <a:pt x="0" y="199"/>
                  </a:moveTo>
                  <a:lnTo>
                    <a:pt x="145" y="542"/>
                  </a:lnTo>
                  <a:lnTo>
                    <a:pt x="299" y="0"/>
                  </a:lnTo>
                  <a:lnTo>
                    <a:pt x="0" y="199"/>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84" name="Freeform 183"/>
            <p:cNvSpPr>
              <a:spLocks/>
            </p:cNvSpPr>
            <p:nvPr/>
          </p:nvSpPr>
          <p:spPr bwMode="auto">
            <a:xfrm>
              <a:off x="2754" y="2737"/>
              <a:ext cx="383" cy="611"/>
            </a:xfrm>
            <a:custGeom>
              <a:avLst/>
              <a:gdLst>
                <a:gd name="T0" fmla="*/ 247 w 383"/>
                <a:gd name="T1" fmla="*/ 0 h 611"/>
                <a:gd name="T2" fmla="*/ 0 w 383"/>
                <a:gd name="T3" fmla="*/ 337 h 611"/>
                <a:gd name="T4" fmla="*/ 383 w 383"/>
                <a:gd name="T5" fmla="*/ 611 h 611"/>
                <a:gd name="T6" fmla="*/ 247 w 383"/>
                <a:gd name="T7" fmla="*/ 0 h 611"/>
              </a:gdLst>
              <a:ahLst/>
              <a:cxnLst>
                <a:cxn ang="0">
                  <a:pos x="T0" y="T1"/>
                </a:cxn>
                <a:cxn ang="0">
                  <a:pos x="T2" y="T3"/>
                </a:cxn>
                <a:cxn ang="0">
                  <a:pos x="T4" y="T5"/>
                </a:cxn>
                <a:cxn ang="0">
                  <a:pos x="T6" y="T7"/>
                </a:cxn>
              </a:cxnLst>
              <a:rect l="0" t="0" r="r" b="b"/>
              <a:pathLst>
                <a:path w="383" h="611">
                  <a:moveTo>
                    <a:pt x="247" y="0"/>
                  </a:moveTo>
                  <a:lnTo>
                    <a:pt x="0" y="337"/>
                  </a:lnTo>
                  <a:lnTo>
                    <a:pt x="383" y="611"/>
                  </a:lnTo>
                  <a:lnTo>
                    <a:pt x="247"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85" name="Freeform 185"/>
            <p:cNvSpPr>
              <a:spLocks/>
            </p:cNvSpPr>
            <p:nvPr/>
          </p:nvSpPr>
          <p:spPr bwMode="auto">
            <a:xfrm>
              <a:off x="2760" y="1939"/>
              <a:ext cx="513" cy="377"/>
            </a:xfrm>
            <a:custGeom>
              <a:avLst/>
              <a:gdLst>
                <a:gd name="T0" fmla="*/ 203 w 513"/>
                <a:gd name="T1" fmla="*/ 0 h 377"/>
                <a:gd name="T2" fmla="*/ 0 w 513"/>
                <a:gd name="T3" fmla="*/ 377 h 377"/>
                <a:gd name="T4" fmla="*/ 513 w 513"/>
                <a:gd name="T5" fmla="*/ 368 h 377"/>
                <a:gd name="T6" fmla="*/ 203 w 513"/>
                <a:gd name="T7" fmla="*/ 0 h 377"/>
              </a:gdLst>
              <a:ahLst/>
              <a:cxnLst>
                <a:cxn ang="0">
                  <a:pos x="T0" y="T1"/>
                </a:cxn>
                <a:cxn ang="0">
                  <a:pos x="T2" y="T3"/>
                </a:cxn>
                <a:cxn ang="0">
                  <a:pos x="T4" y="T5"/>
                </a:cxn>
                <a:cxn ang="0">
                  <a:pos x="T6" y="T7"/>
                </a:cxn>
              </a:cxnLst>
              <a:rect l="0" t="0" r="r" b="b"/>
              <a:pathLst>
                <a:path w="513" h="377">
                  <a:moveTo>
                    <a:pt x="203" y="0"/>
                  </a:moveTo>
                  <a:lnTo>
                    <a:pt x="0" y="377"/>
                  </a:lnTo>
                  <a:lnTo>
                    <a:pt x="513" y="368"/>
                  </a:lnTo>
                  <a:lnTo>
                    <a:pt x="203"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86" name="Freeform 186"/>
            <p:cNvSpPr>
              <a:spLocks/>
            </p:cNvSpPr>
            <p:nvPr/>
          </p:nvSpPr>
          <p:spPr bwMode="auto">
            <a:xfrm>
              <a:off x="2760" y="2307"/>
              <a:ext cx="513" cy="430"/>
            </a:xfrm>
            <a:custGeom>
              <a:avLst/>
              <a:gdLst>
                <a:gd name="T0" fmla="*/ 0 w 513"/>
                <a:gd name="T1" fmla="*/ 9 h 430"/>
                <a:gd name="T2" fmla="*/ 241 w 513"/>
                <a:gd name="T3" fmla="*/ 430 h 430"/>
                <a:gd name="T4" fmla="*/ 513 w 513"/>
                <a:gd name="T5" fmla="*/ 0 h 430"/>
                <a:gd name="T6" fmla="*/ 0 w 513"/>
                <a:gd name="T7" fmla="*/ 9 h 430"/>
              </a:gdLst>
              <a:ahLst/>
              <a:cxnLst>
                <a:cxn ang="0">
                  <a:pos x="T0" y="T1"/>
                </a:cxn>
                <a:cxn ang="0">
                  <a:pos x="T2" y="T3"/>
                </a:cxn>
                <a:cxn ang="0">
                  <a:pos x="T4" y="T5"/>
                </a:cxn>
                <a:cxn ang="0">
                  <a:pos x="T6" y="T7"/>
                </a:cxn>
              </a:cxnLst>
              <a:rect l="0" t="0" r="r" b="b"/>
              <a:pathLst>
                <a:path w="513" h="430">
                  <a:moveTo>
                    <a:pt x="0" y="9"/>
                  </a:moveTo>
                  <a:lnTo>
                    <a:pt x="241" y="430"/>
                  </a:lnTo>
                  <a:lnTo>
                    <a:pt x="513" y="0"/>
                  </a:lnTo>
                  <a:lnTo>
                    <a:pt x="0" y="9"/>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87" name="Freeform 187"/>
            <p:cNvSpPr>
              <a:spLocks/>
            </p:cNvSpPr>
            <p:nvPr/>
          </p:nvSpPr>
          <p:spPr bwMode="auto">
            <a:xfrm>
              <a:off x="3001" y="2737"/>
              <a:ext cx="417" cy="611"/>
            </a:xfrm>
            <a:custGeom>
              <a:avLst/>
              <a:gdLst>
                <a:gd name="T0" fmla="*/ 0 w 417"/>
                <a:gd name="T1" fmla="*/ 0 h 611"/>
                <a:gd name="T2" fmla="*/ 136 w 417"/>
                <a:gd name="T3" fmla="*/ 611 h 611"/>
                <a:gd name="T4" fmla="*/ 417 w 417"/>
                <a:gd name="T5" fmla="*/ 323 h 611"/>
                <a:gd name="T6" fmla="*/ 0 w 417"/>
                <a:gd name="T7" fmla="*/ 0 h 611"/>
              </a:gdLst>
              <a:ahLst/>
              <a:cxnLst>
                <a:cxn ang="0">
                  <a:pos x="T0" y="T1"/>
                </a:cxn>
                <a:cxn ang="0">
                  <a:pos x="T2" y="T3"/>
                </a:cxn>
                <a:cxn ang="0">
                  <a:pos x="T4" y="T5"/>
                </a:cxn>
                <a:cxn ang="0">
                  <a:pos x="T6" y="T7"/>
                </a:cxn>
              </a:cxnLst>
              <a:rect l="0" t="0" r="r" b="b"/>
              <a:pathLst>
                <a:path w="417" h="611">
                  <a:moveTo>
                    <a:pt x="0" y="0"/>
                  </a:moveTo>
                  <a:lnTo>
                    <a:pt x="136" y="611"/>
                  </a:lnTo>
                  <a:lnTo>
                    <a:pt x="417" y="323"/>
                  </a:lnTo>
                  <a:lnTo>
                    <a:pt x="0"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88" name="Freeform 188"/>
            <p:cNvSpPr>
              <a:spLocks/>
            </p:cNvSpPr>
            <p:nvPr/>
          </p:nvSpPr>
          <p:spPr bwMode="auto">
            <a:xfrm>
              <a:off x="3001" y="2307"/>
              <a:ext cx="417" cy="753"/>
            </a:xfrm>
            <a:custGeom>
              <a:avLst/>
              <a:gdLst>
                <a:gd name="T0" fmla="*/ 272 w 417"/>
                <a:gd name="T1" fmla="*/ 0 h 753"/>
                <a:gd name="T2" fmla="*/ 0 w 417"/>
                <a:gd name="T3" fmla="*/ 430 h 753"/>
                <a:gd name="T4" fmla="*/ 417 w 417"/>
                <a:gd name="T5" fmla="*/ 753 h 753"/>
                <a:gd name="T6" fmla="*/ 272 w 417"/>
                <a:gd name="T7" fmla="*/ 0 h 753"/>
              </a:gdLst>
              <a:ahLst/>
              <a:cxnLst>
                <a:cxn ang="0">
                  <a:pos x="T0" y="T1"/>
                </a:cxn>
                <a:cxn ang="0">
                  <a:pos x="T2" y="T3"/>
                </a:cxn>
                <a:cxn ang="0">
                  <a:pos x="T4" y="T5"/>
                </a:cxn>
                <a:cxn ang="0">
                  <a:pos x="T6" y="T7"/>
                </a:cxn>
              </a:cxnLst>
              <a:rect l="0" t="0" r="r" b="b"/>
              <a:pathLst>
                <a:path w="417" h="753">
                  <a:moveTo>
                    <a:pt x="272" y="0"/>
                  </a:moveTo>
                  <a:lnTo>
                    <a:pt x="0" y="430"/>
                  </a:lnTo>
                  <a:lnTo>
                    <a:pt x="417" y="753"/>
                  </a:lnTo>
                  <a:lnTo>
                    <a:pt x="272"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89" name="Freeform 189"/>
            <p:cNvSpPr>
              <a:spLocks/>
            </p:cNvSpPr>
            <p:nvPr/>
          </p:nvSpPr>
          <p:spPr bwMode="auto">
            <a:xfrm>
              <a:off x="2963" y="1939"/>
              <a:ext cx="569" cy="368"/>
            </a:xfrm>
            <a:custGeom>
              <a:avLst/>
              <a:gdLst>
                <a:gd name="T0" fmla="*/ 0 w 569"/>
                <a:gd name="T1" fmla="*/ 0 h 368"/>
                <a:gd name="T2" fmla="*/ 310 w 569"/>
                <a:gd name="T3" fmla="*/ 368 h 368"/>
                <a:gd name="T4" fmla="*/ 569 w 569"/>
                <a:gd name="T5" fmla="*/ 181 h 368"/>
                <a:gd name="T6" fmla="*/ 0 w 569"/>
                <a:gd name="T7" fmla="*/ 0 h 368"/>
              </a:gdLst>
              <a:ahLst/>
              <a:cxnLst>
                <a:cxn ang="0">
                  <a:pos x="T0" y="T1"/>
                </a:cxn>
                <a:cxn ang="0">
                  <a:pos x="T2" y="T3"/>
                </a:cxn>
                <a:cxn ang="0">
                  <a:pos x="T4" y="T5"/>
                </a:cxn>
                <a:cxn ang="0">
                  <a:pos x="T6" y="T7"/>
                </a:cxn>
              </a:cxnLst>
              <a:rect l="0" t="0" r="r" b="b"/>
              <a:pathLst>
                <a:path w="569" h="368">
                  <a:moveTo>
                    <a:pt x="0" y="0"/>
                  </a:moveTo>
                  <a:lnTo>
                    <a:pt x="310" y="368"/>
                  </a:lnTo>
                  <a:lnTo>
                    <a:pt x="569" y="181"/>
                  </a:lnTo>
                  <a:lnTo>
                    <a:pt x="0"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90" name="Freeform 191"/>
            <p:cNvSpPr>
              <a:spLocks/>
            </p:cNvSpPr>
            <p:nvPr/>
          </p:nvSpPr>
          <p:spPr bwMode="auto">
            <a:xfrm>
              <a:off x="3117" y="1308"/>
              <a:ext cx="459" cy="310"/>
            </a:xfrm>
            <a:custGeom>
              <a:avLst/>
              <a:gdLst>
                <a:gd name="T0" fmla="*/ 424 w 459"/>
                <a:gd name="T1" fmla="*/ 0 h 310"/>
                <a:gd name="T2" fmla="*/ 0 w 459"/>
                <a:gd name="T3" fmla="*/ 89 h 310"/>
                <a:gd name="T4" fmla="*/ 459 w 459"/>
                <a:gd name="T5" fmla="*/ 310 h 310"/>
                <a:gd name="T6" fmla="*/ 424 w 459"/>
                <a:gd name="T7" fmla="*/ 0 h 310"/>
              </a:gdLst>
              <a:ahLst/>
              <a:cxnLst>
                <a:cxn ang="0">
                  <a:pos x="T0" y="T1"/>
                </a:cxn>
                <a:cxn ang="0">
                  <a:pos x="T2" y="T3"/>
                </a:cxn>
                <a:cxn ang="0">
                  <a:pos x="T4" y="T5"/>
                </a:cxn>
                <a:cxn ang="0">
                  <a:pos x="T6" y="T7"/>
                </a:cxn>
              </a:cxnLst>
              <a:rect l="0" t="0" r="r" b="b"/>
              <a:pathLst>
                <a:path w="459" h="310">
                  <a:moveTo>
                    <a:pt x="424" y="0"/>
                  </a:moveTo>
                  <a:lnTo>
                    <a:pt x="0" y="89"/>
                  </a:lnTo>
                  <a:lnTo>
                    <a:pt x="459" y="310"/>
                  </a:lnTo>
                  <a:lnTo>
                    <a:pt x="424"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91" name="Freeform 192"/>
            <p:cNvSpPr>
              <a:spLocks/>
            </p:cNvSpPr>
            <p:nvPr/>
          </p:nvSpPr>
          <p:spPr bwMode="auto">
            <a:xfrm>
              <a:off x="2963" y="1397"/>
              <a:ext cx="613" cy="542"/>
            </a:xfrm>
            <a:custGeom>
              <a:avLst/>
              <a:gdLst>
                <a:gd name="T0" fmla="*/ 154 w 613"/>
                <a:gd name="T1" fmla="*/ 0 h 542"/>
                <a:gd name="T2" fmla="*/ 0 w 613"/>
                <a:gd name="T3" fmla="*/ 542 h 542"/>
                <a:gd name="T4" fmla="*/ 613 w 613"/>
                <a:gd name="T5" fmla="*/ 221 h 542"/>
                <a:gd name="T6" fmla="*/ 154 w 613"/>
                <a:gd name="T7" fmla="*/ 0 h 542"/>
              </a:gdLst>
              <a:ahLst/>
              <a:cxnLst>
                <a:cxn ang="0">
                  <a:pos x="T0" y="T1"/>
                </a:cxn>
                <a:cxn ang="0">
                  <a:pos x="T2" y="T3"/>
                </a:cxn>
                <a:cxn ang="0">
                  <a:pos x="T4" y="T5"/>
                </a:cxn>
                <a:cxn ang="0">
                  <a:pos x="T6" y="T7"/>
                </a:cxn>
              </a:cxnLst>
              <a:rect l="0" t="0" r="r" b="b"/>
              <a:pathLst>
                <a:path w="613" h="542">
                  <a:moveTo>
                    <a:pt x="154" y="0"/>
                  </a:moveTo>
                  <a:lnTo>
                    <a:pt x="0" y="542"/>
                  </a:lnTo>
                  <a:lnTo>
                    <a:pt x="613" y="221"/>
                  </a:lnTo>
                  <a:lnTo>
                    <a:pt x="154"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92" name="Freeform 193"/>
            <p:cNvSpPr>
              <a:spLocks/>
            </p:cNvSpPr>
            <p:nvPr/>
          </p:nvSpPr>
          <p:spPr bwMode="auto">
            <a:xfrm>
              <a:off x="2963" y="1618"/>
              <a:ext cx="613" cy="502"/>
            </a:xfrm>
            <a:custGeom>
              <a:avLst/>
              <a:gdLst>
                <a:gd name="T0" fmla="*/ 0 w 613"/>
                <a:gd name="T1" fmla="*/ 321 h 502"/>
                <a:gd name="T2" fmla="*/ 569 w 613"/>
                <a:gd name="T3" fmla="*/ 502 h 502"/>
                <a:gd name="T4" fmla="*/ 613 w 613"/>
                <a:gd name="T5" fmla="*/ 0 h 502"/>
                <a:gd name="T6" fmla="*/ 0 w 613"/>
                <a:gd name="T7" fmla="*/ 321 h 502"/>
              </a:gdLst>
              <a:ahLst/>
              <a:cxnLst>
                <a:cxn ang="0">
                  <a:pos x="T0" y="T1"/>
                </a:cxn>
                <a:cxn ang="0">
                  <a:pos x="T2" y="T3"/>
                </a:cxn>
                <a:cxn ang="0">
                  <a:pos x="T4" y="T5"/>
                </a:cxn>
                <a:cxn ang="0">
                  <a:pos x="T6" y="T7"/>
                </a:cxn>
              </a:cxnLst>
              <a:rect l="0" t="0" r="r" b="b"/>
              <a:pathLst>
                <a:path w="613" h="502">
                  <a:moveTo>
                    <a:pt x="0" y="321"/>
                  </a:moveTo>
                  <a:lnTo>
                    <a:pt x="569" y="502"/>
                  </a:lnTo>
                  <a:lnTo>
                    <a:pt x="613" y="0"/>
                  </a:lnTo>
                  <a:lnTo>
                    <a:pt x="0" y="321"/>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93" name="Freeform 194"/>
            <p:cNvSpPr>
              <a:spLocks/>
            </p:cNvSpPr>
            <p:nvPr/>
          </p:nvSpPr>
          <p:spPr bwMode="auto">
            <a:xfrm>
              <a:off x="3137" y="3060"/>
              <a:ext cx="571" cy="353"/>
            </a:xfrm>
            <a:custGeom>
              <a:avLst/>
              <a:gdLst>
                <a:gd name="T0" fmla="*/ 281 w 571"/>
                <a:gd name="T1" fmla="*/ 0 h 353"/>
                <a:gd name="T2" fmla="*/ 0 w 571"/>
                <a:gd name="T3" fmla="*/ 288 h 353"/>
                <a:gd name="T4" fmla="*/ 571 w 571"/>
                <a:gd name="T5" fmla="*/ 353 h 353"/>
                <a:gd name="T6" fmla="*/ 281 w 571"/>
                <a:gd name="T7" fmla="*/ 0 h 353"/>
              </a:gdLst>
              <a:ahLst/>
              <a:cxnLst>
                <a:cxn ang="0">
                  <a:pos x="T0" y="T1"/>
                </a:cxn>
                <a:cxn ang="0">
                  <a:pos x="T2" y="T3"/>
                </a:cxn>
                <a:cxn ang="0">
                  <a:pos x="T4" y="T5"/>
                </a:cxn>
                <a:cxn ang="0">
                  <a:pos x="T6" y="T7"/>
                </a:cxn>
              </a:cxnLst>
              <a:rect l="0" t="0" r="r" b="b"/>
              <a:pathLst>
                <a:path w="571" h="353">
                  <a:moveTo>
                    <a:pt x="281" y="0"/>
                  </a:moveTo>
                  <a:lnTo>
                    <a:pt x="0" y="288"/>
                  </a:lnTo>
                  <a:lnTo>
                    <a:pt x="571" y="353"/>
                  </a:lnTo>
                  <a:lnTo>
                    <a:pt x="281"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94" name="Freeform 195"/>
            <p:cNvSpPr>
              <a:spLocks/>
            </p:cNvSpPr>
            <p:nvPr/>
          </p:nvSpPr>
          <p:spPr bwMode="auto">
            <a:xfrm>
              <a:off x="3541" y="1308"/>
              <a:ext cx="312" cy="310"/>
            </a:xfrm>
            <a:custGeom>
              <a:avLst/>
              <a:gdLst>
                <a:gd name="T0" fmla="*/ 0 w 312"/>
                <a:gd name="T1" fmla="*/ 0 h 310"/>
                <a:gd name="T2" fmla="*/ 35 w 312"/>
                <a:gd name="T3" fmla="*/ 310 h 310"/>
                <a:gd name="T4" fmla="*/ 312 w 312"/>
                <a:gd name="T5" fmla="*/ 49 h 310"/>
                <a:gd name="T6" fmla="*/ 0 w 312"/>
                <a:gd name="T7" fmla="*/ 0 h 310"/>
              </a:gdLst>
              <a:ahLst/>
              <a:cxnLst>
                <a:cxn ang="0">
                  <a:pos x="T0" y="T1"/>
                </a:cxn>
                <a:cxn ang="0">
                  <a:pos x="T2" y="T3"/>
                </a:cxn>
                <a:cxn ang="0">
                  <a:pos x="T4" y="T5"/>
                </a:cxn>
                <a:cxn ang="0">
                  <a:pos x="T6" y="T7"/>
                </a:cxn>
              </a:cxnLst>
              <a:rect l="0" t="0" r="r" b="b"/>
              <a:pathLst>
                <a:path w="312" h="310">
                  <a:moveTo>
                    <a:pt x="0" y="0"/>
                  </a:moveTo>
                  <a:lnTo>
                    <a:pt x="35" y="310"/>
                  </a:lnTo>
                  <a:lnTo>
                    <a:pt x="312" y="49"/>
                  </a:lnTo>
                  <a:lnTo>
                    <a:pt x="0"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95" name="Freeform 196"/>
            <p:cNvSpPr>
              <a:spLocks/>
            </p:cNvSpPr>
            <p:nvPr/>
          </p:nvSpPr>
          <p:spPr bwMode="auto">
            <a:xfrm>
              <a:off x="3273" y="2224"/>
              <a:ext cx="607" cy="836"/>
            </a:xfrm>
            <a:custGeom>
              <a:avLst/>
              <a:gdLst>
                <a:gd name="T0" fmla="*/ 0 w 607"/>
                <a:gd name="T1" fmla="*/ 83 h 836"/>
                <a:gd name="T2" fmla="*/ 145 w 607"/>
                <a:gd name="T3" fmla="*/ 836 h 836"/>
                <a:gd name="T4" fmla="*/ 607 w 607"/>
                <a:gd name="T5" fmla="*/ 0 h 836"/>
                <a:gd name="T6" fmla="*/ 0 w 607"/>
                <a:gd name="T7" fmla="*/ 83 h 836"/>
              </a:gdLst>
              <a:ahLst/>
              <a:cxnLst>
                <a:cxn ang="0">
                  <a:pos x="T0" y="T1"/>
                </a:cxn>
                <a:cxn ang="0">
                  <a:pos x="T2" y="T3"/>
                </a:cxn>
                <a:cxn ang="0">
                  <a:pos x="T4" y="T5"/>
                </a:cxn>
                <a:cxn ang="0">
                  <a:pos x="T6" y="T7"/>
                </a:cxn>
              </a:cxnLst>
              <a:rect l="0" t="0" r="r" b="b"/>
              <a:pathLst>
                <a:path w="607" h="836">
                  <a:moveTo>
                    <a:pt x="0" y="83"/>
                  </a:moveTo>
                  <a:lnTo>
                    <a:pt x="145" y="836"/>
                  </a:lnTo>
                  <a:lnTo>
                    <a:pt x="607" y="0"/>
                  </a:lnTo>
                  <a:lnTo>
                    <a:pt x="0" y="83"/>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96" name="Freeform 197"/>
            <p:cNvSpPr>
              <a:spLocks/>
            </p:cNvSpPr>
            <p:nvPr/>
          </p:nvSpPr>
          <p:spPr bwMode="auto">
            <a:xfrm>
              <a:off x="3273" y="2120"/>
              <a:ext cx="607" cy="187"/>
            </a:xfrm>
            <a:custGeom>
              <a:avLst/>
              <a:gdLst>
                <a:gd name="T0" fmla="*/ 259 w 607"/>
                <a:gd name="T1" fmla="*/ 0 h 187"/>
                <a:gd name="T2" fmla="*/ 0 w 607"/>
                <a:gd name="T3" fmla="*/ 187 h 187"/>
                <a:gd name="T4" fmla="*/ 607 w 607"/>
                <a:gd name="T5" fmla="*/ 104 h 187"/>
                <a:gd name="T6" fmla="*/ 259 w 607"/>
                <a:gd name="T7" fmla="*/ 0 h 187"/>
              </a:gdLst>
              <a:ahLst/>
              <a:cxnLst>
                <a:cxn ang="0">
                  <a:pos x="T0" y="T1"/>
                </a:cxn>
                <a:cxn ang="0">
                  <a:pos x="T2" y="T3"/>
                </a:cxn>
                <a:cxn ang="0">
                  <a:pos x="T4" y="T5"/>
                </a:cxn>
                <a:cxn ang="0">
                  <a:pos x="T6" y="T7"/>
                </a:cxn>
              </a:cxnLst>
              <a:rect l="0" t="0" r="r" b="b"/>
              <a:pathLst>
                <a:path w="607" h="187">
                  <a:moveTo>
                    <a:pt x="259" y="0"/>
                  </a:moveTo>
                  <a:lnTo>
                    <a:pt x="0" y="187"/>
                  </a:lnTo>
                  <a:lnTo>
                    <a:pt x="607" y="104"/>
                  </a:lnTo>
                  <a:lnTo>
                    <a:pt x="259"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97" name="Freeform 198"/>
            <p:cNvSpPr>
              <a:spLocks/>
            </p:cNvSpPr>
            <p:nvPr/>
          </p:nvSpPr>
          <p:spPr bwMode="auto">
            <a:xfrm>
              <a:off x="3532" y="1618"/>
              <a:ext cx="377" cy="502"/>
            </a:xfrm>
            <a:custGeom>
              <a:avLst/>
              <a:gdLst>
                <a:gd name="T0" fmla="*/ 44 w 377"/>
                <a:gd name="T1" fmla="*/ 0 h 502"/>
                <a:gd name="T2" fmla="*/ 0 w 377"/>
                <a:gd name="T3" fmla="*/ 502 h 502"/>
                <a:gd name="T4" fmla="*/ 377 w 377"/>
                <a:gd name="T5" fmla="*/ 403 h 502"/>
                <a:gd name="T6" fmla="*/ 44 w 377"/>
                <a:gd name="T7" fmla="*/ 0 h 502"/>
              </a:gdLst>
              <a:ahLst/>
              <a:cxnLst>
                <a:cxn ang="0">
                  <a:pos x="T0" y="T1"/>
                </a:cxn>
                <a:cxn ang="0">
                  <a:pos x="T2" y="T3"/>
                </a:cxn>
                <a:cxn ang="0">
                  <a:pos x="T4" y="T5"/>
                </a:cxn>
                <a:cxn ang="0">
                  <a:pos x="T6" y="T7"/>
                </a:cxn>
              </a:cxnLst>
              <a:rect l="0" t="0" r="r" b="b"/>
              <a:pathLst>
                <a:path w="377" h="502">
                  <a:moveTo>
                    <a:pt x="44" y="0"/>
                  </a:moveTo>
                  <a:lnTo>
                    <a:pt x="0" y="502"/>
                  </a:lnTo>
                  <a:lnTo>
                    <a:pt x="377" y="403"/>
                  </a:lnTo>
                  <a:lnTo>
                    <a:pt x="44"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98" name="Freeform 199"/>
            <p:cNvSpPr>
              <a:spLocks/>
            </p:cNvSpPr>
            <p:nvPr/>
          </p:nvSpPr>
          <p:spPr bwMode="auto">
            <a:xfrm>
              <a:off x="3532" y="2021"/>
              <a:ext cx="377" cy="203"/>
            </a:xfrm>
            <a:custGeom>
              <a:avLst/>
              <a:gdLst>
                <a:gd name="T0" fmla="*/ 0 w 377"/>
                <a:gd name="T1" fmla="*/ 99 h 203"/>
                <a:gd name="T2" fmla="*/ 348 w 377"/>
                <a:gd name="T3" fmla="*/ 203 h 203"/>
                <a:gd name="T4" fmla="*/ 377 w 377"/>
                <a:gd name="T5" fmla="*/ 0 h 203"/>
                <a:gd name="T6" fmla="*/ 0 w 377"/>
                <a:gd name="T7" fmla="*/ 99 h 203"/>
              </a:gdLst>
              <a:ahLst/>
              <a:cxnLst>
                <a:cxn ang="0">
                  <a:pos x="T0" y="T1"/>
                </a:cxn>
                <a:cxn ang="0">
                  <a:pos x="T2" y="T3"/>
                </a:cxn>
                <a:cxn ang="0">
                  <a:pos x="T4" y="T5"/>
                </a:cxn>
                <a:cxn ang="0">
                  <a:pos x="T6" y="T7"/>
                </a:cxn>
              </a:cxnLst>
              <a:rect l="0" t="0" r="r" b="b"/>
              <a:pathLst>
                <a:path w="377" h="203">
                  <a:moveTo>
                    <a:pt x="0" y="99"/>
                  </a:moveTo>
                  <a:lnTo>
                    <a:pt x="348" y="203"/>
                  </a:lnTo>
                  <a:lnTo>
                    <a:pt x="377" y="0"/>
                  </a:lnTo>
                  <a:lnTo>
                    <a:pt x="0" y="99"/>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99" name="Freeform 200"/>
            <p:cNvSpPr>
              <a:spLocks/>
            </p:cNvSpPr>
            <p:nvPr/>
          </p:nvSpPr>
          <p:spPr bwMode="auto">
            <a:xfrm>
              <a:off x="3418" y="2826"/>
              <a:ext cx="680" cy="587"/>
            </a:xfrm>
            <a:custGeom>
              <a:avLst/>
              <a:gdLst>
                <a:gd name="T0" fmla="*/ 0 w 680"/>
                <a:gd name="T1" fmla="*/ 234 h 587"/>
                <a:gd name="T2" fmla="*/ 290 w 680"/>
                <a:gd name="T3" fmla="*/ 587 h 587"/>
                <a:gd name="T4" fmla="*/ 680 w 680"/>
                <a:gd name="T5" fmla="*/ 0 h 587"/>
                <a:gd name="T6" fmla="*/ 0 w 680"/>
                <a:gd name="T7" fmla="*/ 234 h 587"/>
              </a:gdLst>
              <a:ahLst/>
              <a:cxnLst>
                <a:cxn ang="0">
                  <a:pos x="T0" y="T1"/>
                </a:cxn>
                <a:cxn ang="0">
                  <a:pos x="T2" y="T3"/>
                </a:cxn>
                <a:cxn ang="0">
                  <a:pos x="T4" y="T5"/>
                </a:cxn>
                <a:cxn ang="0">
                  <a:pos x="T6" y="T7"/>
                </a:cxn>
              </a:cxnLst>
              <a:rect l="0" t="0" r="r" b="b"/>
              <a:pathLst>
                <a:path w="680" h="587">
                  <a:moveTo>
                    <a:pt x="0" y="234"/>
                  </a:moveTo>
                  <a:lnTo>
                    <a:pt x="290" y="587"/>
                  </a:lnTo>
                  <a:lnTo>
                    <a:pt x="680" y="0"/>
                  </a:lnTo>
                  <a:lnTo>
                    <a:pt x="0" y="234"/>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00" name="Freeform 201"/>
            <p:cNvSpPr>
              <a:spLocks/>
            </p:cNvSpPr>
            <p:nvPr/>
          </p:nvSpPr>
          <p:spPr bwMode="auto">
            <a:xfrm>
              <a:off x="3418" y="2224"/>
              <a:ext cx="680" cy="836"/>
            </a:xfrm>
            <a:custGeom>
              <a:avLst/>
              <a:gdLst>
                <a:gd name="T0" fmla="*/ 462 w 680"/>
                <a:gd name="T1" fmla="*/ 0 h 836"/>
                <a:gd name="T2" fmla="*/ 0 w 680"/>
                <a:gd name="T3" fmla="*/ 836 h 836"/>
                <a:gd name="T4" fmla="*/ 680 w 680"/>
                <a:gd name="T5" fmla="*/ 602 h 836"/>
                <a:gd name="T6" fmla="*/ 462 w 680"/>
                <a:gd name="T7" fmla="*/ 0 h 836"/>
              </a:gdLst>
              <a:ahLst/>
              <a:cxnLst>
                <a:cxn ang="0">
                  <a:pos x="T0" y="T1"/>
                </a:cxn>
                <a:cxn ang="0">
                  <a:pos x="T2" y="T3"/>
                </a:cxn>
                <a:cxn ang="0">
                  <a:pos x="T4" y="T5"/>
                </a:cxn>
                <a:cxn ang="0">
                  <a:pos x="T6" y="T7"/>
                </a:cxn>
              </a:cxnLst>
              <a:rect l="0" t="0" r="r" b="b"/>
              <a:pathLst>
                <a:path w="680" h="836">
                  <a:moveTo>
                    <a:pt x="462" y="0"/>
                  </a:moveTo>
                  <a:lnTo>
                    <a:pt x="0" y="836"/>
                  </a:lnTo>
                  <a:lnTo>
                    <a:pt x="680" y="602"/>
                  </a:lnTo>
                  <a:lnTo>
                    <a:pt x="462"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01" name="Freeform 202"/>
            <p:cNvSpPr>
              <a:spLocks/>
            </p:cNvSpPr>
            <p:nvPr/>
          </p:nvSpPr>
          <p:spPr bwMode="auto">
            <a:xfrm>
              <a:off x="3576" y="1357"/>
              <a:ext cx="558" cy="261"/>
            </a:xfrm>
            <a:custGeom>
              <a:avLst/>
              <a:gdLst>
                <a:gd name="T0" fmla="*/ 277 w 558"/>
                <a:gd name="T1" fmla="*/ 0 h 261"/>
                <a:gd name="T2" fmla="*/ 0 w 558"/>
                <a:gd name="T3" fmla="*/ 261 h 261"/>
                <a:gd name="T4" fmla="*/ 558 w 558"/>
                <a:gd name="T5" fmla="*/ 134 h 261"/>
                <a:gd name="T6" fmla="*/ 277 w 558"/>
                <a:gd name="T7" fmla="*/ 0 h 261"/>
              </a:gdLst>
              <a:ahLst/>
              <a:cxnLst>
                <a:cxn ang="0">
                  <a:pos x="T0" y="T1"/>
                </a:cxn>
                <a:cxn ang="0">
                  <a:pos x="T2" y="T3"/>
                </a:cxn>
                <a:cxn ang="0">
                  <a:pos x="T4" y="T5"/>
                </a:cxn>
                <a:cxn ang="0">
                  <a:pos x="T6" y="T7"/>
                </a:cxn>
              </a:cxnLst>
              <a:rect l="0" t="0" r="r" b="b"/>
              <a:pathLst>
                <a:path w="558" h="261">
                  <a:moveTo>
                    <a:pt x="277" y="0"/>
                  </a:moveTo>
                  <a:lnTo>
                    <a:pt x="0" y="261"/>
                  </a:lnTo>
                  <a:lnTo>
                    <a:pt x="558" y="134"/>
                  </a:lnTo>
                  <a:lnTo>
                    <a:pt x="277"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02" name="Freeform 203"/>
            <p:cNvSpPr>
              <a:spLocks/>
            </p:cNvSpPr>
            <p:nvPr/>
          </p:nvSpPr>
          <p:spPr bwMode="auto">
            <a:xfrm>
              <a:off x="3576" y="1491"/>
              <a:ext cx="558" cy="530"/>
            </a:xfrm>
            <a:custGeom>
              <a:avLst/>
              <a:gdLst>
                <a:gd name="T0" fmla="*/ 0 w 558"/>
                <a:gd name="T1" fmla="*/ 127 h 530"/>
                <a:gd name="T2" fmla="*/ 333 w 558"/>
                <a:gd name="T3" fmla="*/ 530 h 530"/>
                <a:gd name="T4" fmla="*/ 558 w 558"/>
                <a:gd name="T5" fmla="*/ 0 h 530"/>
                <a:gd name="T6" fmla="*/ 0 w 558"/>
                <a:gd name="T7" fmla="*/ 127 h 530"/>
              </a:gdLst>
              <a:ahLst/>
              <a:cxnLst>
                <a:cxn ang="0">
                  <a:pos x="T0" y="T1"/>
                </a:cxn>
                <a:cxn ang="0">
                  <a:pos x="T2" y="T3"/>
                </a:cxn>
                <a:cxn ang="0">
                  <a:pos x="T4" y="T5"/>
                </a:cxn>
                <a:cxn ang="0">
                  <a:pos x="T6" y="T7"/>
                </a:cxn>
              </a:cxnLst>
              <a:rect l="0" t="0" r="r" b="b"/>
              <a:pathLst>
                <a:path w="558" h="530">
                  <a:moveTo>
                    <a:pt x="0" y="127"/>
                  </a:moveTo>
                  <a:lnTo>
                    <a:pt x="333" y="530"/>
                  </a:lnTo>
                  <a:lnTo>
                    <a:pt x="558" y="0"/>
                  </a:lnTo>
                  <a:lnTo>
                    <a:pt x="0" y="127"/>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03" name="Freeform 204"/>
            <p:cNvSpPr>
              <a:spLocks/>
            </p:cNvSpPr>
            <p:nvPr/>
          </p:nvSpPr>
          <p:spPr bwMode="auto">
            <a:xfrm>
              <a:off x="3909" y="1491"/>
              <a:ext cx="274" cy="568"/>
            </a:xfrm>
            <a:custGeom>
              <a:avLst/>
              <a:gdLst>
                <a:gd name="T0" fmla="*/ 225 w 274"/>
                <a:gd name="T1" fmla="*/ 0 h 568"/>
                <a:gd name="T2" fmla="*/ 0 w 274"/>
                <a:gd name="T3" fmla="*/ 530 h 568"/>
                <a:gd name="T4" fmla="*/ 274 w 274"/>
                <a:gd name="T5" fmla="*/ 568 h 568"/>
                <a:gd name="T6" fmla="*/ 225 w 274"/>
                <a:gd name="T7" fmla="*/ 0 h 568"/>
              </a:gdLst>
              <a:ahLst/>
              <a:cxnLst>
                <a:cxn ang="0">
                  <a:pos x="T0" y="T1"/>
                </a:cxn>
                <a:cxn ang="0">
                  <a:pos x="T2" y="T3"/>
                </a:cxn>
                <a:cxn ang="0">
                  <a:pos x="T4" y="T5"/>
                </a:cxn>
                <a:cxn ang="0">
                  <a:pos x="T6" y="T7"/>
                </a:cxn>
              </a:cxnLst>
              <a:rect l="0" t="0" r="r" b="b"/>
              <a:pathLst>
                <a:path w="274" h="568">
                  <a:moveTo>
                    <a:pt x="225" y="0"/>
                  </a:moveTo>
                  <a:lnTo>
                    <a:pt x="0" y="530"/>
                  </a:lnTo>
                  <a:lnTo>
                    <a:pt x="274" y="568"/>
                  </a:lnTo>
                  <a:lnTo>
                    <a:pt x="225"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04" name="Freeform 205"/>
            <p:cNvSpPr>
              <a:spLocks/>
            </p:cNvSpPr>
            <p:nvPr/>
          </p:nvSpPr>
          <p:spPr bwMode="auto">
            <a:xfrm>
              <a:off x="3880" y="2021"/>
              <a:ext cx="303" cy="203"/>
            </a:xfrm>
            <a:custGeom>
              <a:avLst/>
              <a:gdLst>
                <a:gd name="T0" fmla="*/ 29 w 303"/>
                <a:gd name="T1" fmla="*/ 0 h 203"/>
                <a:gd name="T2" fmla="*/ 0 w 303"/>
                <a:gd name="T3" fmla="*/ 203 h 203"/>
                <a:gd name="T4" fmla="*/ 303 w 303"/>
                <a:gd name="T5" fmla="*/ 38 h 203"/>
                <a:gd name="T6" fmla="*/ 29 w 303"/>
                <a:gd name="T7" fmla="*/ 0 h 203"/>
              </a:gdLst>
              <a:ahLst/>
              <a:cxnLst>
                <a:cxn ang="0">
                  <a:pos x="T0" y="T1"/>
                </a:cxn>
                <a:cxn ang="0">
                  <a:pos x="T2" y="T3"/>
                </a:cxn>
                <a:cxn ang="0">
                  <a:pos x="T4" y="T5"/>
                </a:cxn>
                <a:cxn ang="0">
                  <a:pos x="T6" y="T7"/>
                </a:cxn>
              </a:cxnLst>
              <a:rect l="0" t="0" r="r" b="b"/>
              <a:pathLst>
                <a:path w="303" h="203">
                  <a:moveTo>
                    <a:pt x="29" y="0"/>
                  </a:moveTo>
                  <a:lnTo>
                    <a:pt x="0" y="203"/>
                  </a:lnTo>
                  <a:lnTo>
                    <a:pt x="303" y="38"/>
                  </a:lnTo>
                  <a:lnTo>
                    <a:pt x="29"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05" name="Freeform 206"/>
            <p:cNvSpPr>
              <a:spLocks/>
            </p:cNvSpPr>
            <p:nvPr/>
          </p:nvSpPr>
          <p:spPr bwMode="auto">
            <a:xfrm>
              <a:off x="3880" y="2059"/>
              <a:ext cx="303" cy="767"/>
            </a:xfrm>
            <a:custGeom>
              <a:avLst/>
              <a:gdLst>
                <a:gd name="T0" fmla="*/ 0 w 303"/>
                <a:gd name="T1" fmla="*/ 165 h 767"/>
                <a:gd name="T2" fmla="*/ 218 w 303"/>
                <a:gd name="T3" fmla="*/ 767 h 767"/>
                <a:gd name="T4" fmla="*/ 303 w 303"/>
                <a:gd name="T5" fmla="*/ 0 h 767"/>
                <a:gd name="T6" fmla="*/ 0 w 303"/>
                <a:gd name="T7" fmla="*/ 165 h 767"/>
              </a:gdLst>
              <a:ahLst/>
              <a:cxnLst>
                <a:cxn ang="0">
                  <a:pos x="T0" y="T1"/>
                </a:cxn>
                <a:cxn ang="0">
                  <a:pos x="T2" y="T3"/>
                </a:cxn>
                <a:cxn ang="0">
                  <a:pos x="T4" y="T5"/>
                </a:cxn>
                <a:cxn ang="0">
                  <a:pos x="T6" y="T7"/>
                </a:cxn>
              </a:cxnLst>
              <a:rect l="0" t="0" r="r" b="b"/>
              <a:pathLst>
                <a:path w="303" h="767">
                  <a:moveTo>
                    <a:pt x="0" y="165"/>
                  </a:moveTo>
                  <a:lnTo>
                    <a:pt x="218" y="767"/>
                  </a:lnTo>
                  <a:lnTo>
                    <a:pt x="303" y="0"/>
                  </a:lnTo>
                  <a:lnTo>
                    <a:pt x="0" y="165"/>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06" name="Freeform 207"/>
            <p:cNvSpPr>
              <a:spLocks/>
            </p:cNvSpPr>
            <p:nvPr/>
          </p:nvSpPr>
          <p:spPr bwMode="auto">
            <a:xfrm>
              <a:off x="3708" y="2826"/>
              <a:ext cx="508" cy="587"/>
            </a:xfrm>
            <a:custGeom>
              <a:avLst/>
              <a:gdLst>
                <a:gd name="T0" fmla="*/ 390 w 508"/>
                <a:gd name="T1" fmla="*/ 0 h 587"/>
                <a:gd name="T2" fmla="*/ 0 w 508"/>
                <a:gd name="T3" fmla="*/ 587 h 587"/>
                <a:gd name="T4" fmla="*/ 508 w 508"/>
                <a:gd name="T5" fmla="*/ 359 h 587"/>
                <a:gd name="T6" fmla="*/ 390 w 508"/>
                <a:gd name="T7" fmla="*/ 0 h 587"/>
              </a:gdLst>
              <a:ahLst/>
              <a:cxnLst>
                <a:cxn ang="0">
                  <a:pos x="T0" y="T1"/>
                </a:cxn>
                <a:cxn ang="0">
                  <a:pos x="T2" y="T3"/>
                </a:cxn>
                <a:cxn ang="0">
                  <a:pos x="T4" y="T5"/>
                </a:cxn>
                <a:cxn ang="0">
                  <a:pos x="T6" y="T7"/>
                </a:cxn>
              </a:cxnLst>
              <a:rect l="0" t="0" r="r" b="b"/>
              <a:pathLst>
                <a:path w="508" h="587">
                  <a:moveTo>
                    <a:pt x="390" y="0"/>
                  </a:moveTo>
                  <a:lnTo>
                    <a:pt x="0" y="587"/>
                  </a:lnTo>
                  <a:lnTo>
                    <a:pt x="508" y="359"/>
                  </a:lnTo>
                  <a:lnTo>
                    <a:pt x="390"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07" name="Freeform 208"/>
            <p:cNvSpPr>
              <a:spLocks/>
            </p:cNvSpPr>
            <p:nvPr/>
          </p:nvSpPr>
          <p:spPr bwMode="auto">
            <a:xfrm>
              <a:off x="4134" y="1491"/>
              <a:ext cx="243" cy="568"/>
            </a:xfrm>
            <a:custGeom>
              <a:avLst/>
              <a:gdLst>
                <a:gd name="T0" fmla="*/ 0 w 243"/>
                <a:gd name="T1" fmla="*/ 0 h 568"/>
                <a:gd name="T2" fmla="*/ 49 w 243"/>
                <a:gd name="T3" fmla="*/ 568 h 568"/>
                <a:gd name="T4" fmla="*/ 243 w 243"/>
                <a:gd name="T5" fmla="*/ 223 h 568"/>
                <a:gd name="T6" fmla="*/ 0 w 243"/>
                <a:gd name="T7" fmla="*/ 0 h 568"/>
              </a:gdLst>
              <a:ahLst/>
              <a:cxnLst>
                <a:cxn ang="0">
                  <a:pos x="T0" y="T1"/>
                </a:cxn>
                <a:cxn ang="0">
                  <a:pos x="T2" y="T3"/>
                </a:cxn>
                <a:cxn ang="0">
                  <a:pos x="T4" y="T5"/>
                </a:cxn>
                <a:cxn ang="0">
                  <a:pos x="T6" y="T7"/>
                </a:cxn>
              </a:cxnLst>
              <a:rect l="0" t="0" r="r" b="b"/>
              <a:pathLst>
                <a:path w="243" h="568">
                  <a:moveTo>
                    <a:pt x="0" y="0"/>
                  </a:moveTo>
                  <a:lnTo>
                    <a:pt x="49" y="568"/>
                  </a:lnTo>
                  <a:lnTo>
                    <a:pt x="243" y="223"/>
                  </a:lnTo>
                  <a:lnTo>
                    <a:pt x="0"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08" name="Freeform 209"/>
            <p:cNvSpPr>
              <a:spLocks/>
            </p:cNvSpPr>
            <p:nvPr/>
          </p:nvSpPr>
          <p:spPr bwMode="auto">
            <a:xfrm>
              <a:off x="4098" y="2826"/>
              <a:ext cx="281" cy="359"/>
            </a:xfrm>
            <a:custGeom>
              <a:avLst/>
              <a:gdLst>
                <a:gd name="T0" fmla="*/ 0 w 281"/>
                <a:gd name="T1" fmla="*/ 0 h 359"/>
                <a:gd name="T2" fmla="*/ 118 w 281"/>
                <a:gd name="T3" fmla="*/ 359 h 359"/>
                <a:gd name="T4" fmla="*/ 281 w 281"/>
                <a:gd name="T5" fmla="*/ 196 h 359"/>
                <a:gd name="T6" fmla="*/ 0 w 281"/>
                <a:gd name="T7" fmla="*/ 0 h 359"/>
              </a:gdLst>
              <a:ahLst/>
              <a:cxnLst>
                <a:cxn ang="0">
                  <a:pos x="T0" y="T1"/>
                </a:cxn>
                <a:cxn ang="0">
                  <a:pos x="T2" y="T3"/>
                </a:cxn>
                <a:cxn ang="0">
                  <a:pos x="T4" y="T5"/>
                </a:cxn>
                <a:cxn ang="0">
                  <a:pos x="T6" y="T7"/>
                </a:cxn>
              </a:cxnLst>
              <a:rect l="0" t="0" r="r" b="b"/>
              <a:pathLst>
                <a:path w="281" h="359">
                  <a:moveTo>
                    <a:pt x="0" y="0"/>
                  </a:moveTo>
                  <a:lnTo>
                    <a:pt x="118" y="359"/>
                  </a:lnTo>
                  <a:lnTo>
                    <a:pt x="281" y="196"/>
                  </a:lnTo>
                  <a:lnTo>
                    <a:pt x="0"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09" name="Freeform 210"/>
            <p:cNvSpPr>
              <a:spLocks/>
            </p:cNvSpPr>
            <p:nvPr/>
          </p:nvSpPr>
          <p:spPr bwMode="auto">
            <a:xfrm>
              <a:off x="4098" y="2813"/>
              <a:ext cx="408" cy="209"/>
            </a:xfrm>
            <a:custGeom>
              <a:avLst/>
              <a:gdLst>
                <a:gd name="T0" fmla="*/ 0 w 408"/>
                <a:gd name="T1" fmla="*/ 13 h 209"/>
                <a:gd name="T2" fmla="*/ 281 w 408"/>
                <a:gd name="T3" fmla="*/ 209 h 209"/>
                <a:gd name="T4" fmla="*/ 408 w 408"/>
                <a:gd name="T5" fmla="*/ 0 h 209"/>
                <a:gd name="T6" fmla="*/ 0 w 408"/>
                <a:gd name="T7" fmla="*/ 13 h 209"/>
              </a:gdLst>
              <a:ahLst/>
              <a:cxnLst>
                <a:cxn ang="0">
                  <a:pos x="T0" y="T1"/>
                </a:cxn>
                <a:cxn ang="0">
                  <a:pos x="T2" y="T3"/>
                </a:cxn>
                <a:cxn ang="0">
                  <a:pos x="T4" y="T5"/>
                </a:cxn>
                <a:cxn ang="0">
                  <a:pos x="T6" y="T7"/>
                </a:cxn>
              </a:cxnLst>
              <a:rect l="0" t="0" r="r" b="b"/>
              <a:pathLst>
                <a:path w="408" h="209">
                  <a:moveTo>
                    <a:pt x="0" y="13"/>
                  </a:moveTo>
                  <a:lnTo>
                    <a:pt x="281" y="209"/>
                  </a:lnTo>
                  <a:lnTo>
                    <a:pt x="408" y="0"/>
                  </a:lnTo>
                  <a:lnTo>
                    <a:pt x="0" y="13"/>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10" name="Freeform 211"/>
            <p:cNvSpPr>
              <a:spLocks/>
            </p:cNvSpPr>
            <p:nvPr/>
          </p:nvSpPr>
          <p:spPr bwMode="auto">
            <a:xfrm>
              <a:off x="4183" y="1714"/>
              <a:ext cx="401" cy="446"/>
            </a:xfrm>
            <a:custGeom>
              <a:avLst/>
              <a:gdLst>
                <a:gd name="T0" fmla="*/ 194 w 401"/>
                <a:gd name="T1" fmla="*/ 0 h 446"/>
                <a:gd name="T2" fmla="*/ 0 w 401"/>
                <a:gd name="T3" fmla="*/ 345 h 446"/>
                <a:gd name="T4" fmla="*/ 401 w 401"/>
                <a:gd name="T5" fmla="*/ 446 h 446"/>
                <a:gd name="T6" fmla="*/ 194 w 401"/>
                <a:gd name="T7" fmla="*/ 0 h 446"/>
              </a:gdLst>
              <a:ahLst/>
              <a:cxnLst>
                <a:cxn ang="0">
                  <a:pos x="T0" y="T1"/>
                </a:cxn>
                <a:cxn ang="0">
                  <a:pos x="T2" y="T3"/>
                </a:cxn>
                <a:cxn ang="0">
                  <a:pos x="T4" y="T5"/>
                </a:cxn>
                <a:cxn ang="0">
                  <a:pos x="T6" y="T7"/>
                </a:cxn>
              </a:cxnLst>
              <a:rect l="0" t="0" r="r" b="b"/>
              <a:pathLst>
                <a:path w="401" h="446">
                  <a:moveTo>
                    <a:pt x="194" y="0"/>
                  </a:moveTo>
                  <a:lnTo>
                    <a:pt x="0" y="345"/>
                  </a:lnTo>
                  <a:lnTo>
                    <a:pt x="401" y="446"/>
                  </a:lnTo>
                  <a:lnTo>
                    <a:pt x="194"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11" name="Freeform 212"/>
            <p:cNvSpPr>
              <a:spLocks/>
            </p:cNvSpPr>
            <p:nvPr/>
          </p:nvSpPr>
          <p:spPr bwMode="auto">
            <a:xfrm>
              <a:off x="4183" y="2059"/>
              <a:ext cx="401" cy="522"/>
            </a:xfrm>
            <a:custGeom>
              <a:avLst/>
              <a:gdLst>
                <a:gd name="T0" fmla="*/ 401 w 401"/>
                <a:gd name="T1" fmla="*/ 101 h 522"/>
                <a:gd name="T2" fmla="*/ 0 w 401"/>
                <a:gd name="T3" fmla="*/ 0 h 522"/>
                <a:gd name="T4" fmla="*/ 401 w 401"/>
                <a:gd name="T5" fmla="*/ 522 h 522"/>
                <a:gd name="T6" fmla="*/ 401 w 401"/>
                <a:gd name="T7" fmla="*/ 101 h 522"/>
              </a:gdLst>
              <a:ahLst/>
              <a:cxnLst>
                <a:cxn ang="0">
                  <a:pos x="T0" y="T1"/>
                </a:cxn>
                <a:cxn ang="0">
                  <a:pos x="T2" y="T3"/>
                </a:cxn>
                <a:cxn ang="0">
                  <a:pos x="T4" y="T5"/>
                </a:cxn>
                <a:cxn ang="0">
                  <a:pos x="T6" y="T7"/>
                </a:cxn>
              </a:cxnLst>
              <a:rect l="0" t="0" r="r" b="b"/>
              <a:pathLst>
                <a:path w="401" h="522">
                  <a:moveTo>
                    <a:pt x="401" y="101"/>
                  </a:moveTo>
                  <a:lnTo>
                    <a:pt x="0" y="0"/>
                  </a:lnTo>
                  <a:lnTo>
                    <a:pt x="401" y="522"/>
                  </a:lnTo>
                  <a:lnTo>
                    <a:pt x="401" y="101"/>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12" name="Freeform 213"/>
            <p:cNvSpPr>
              <a:spLocks/>
            </p:cNvSpPr>
            <p:nvPr/>
          </p:nvSpPr>
          <p:spPr bwMode="auto">
            <a:xfrm>
              <a:off x="4098" y="2059"/>
              <a:ext cx="486" cy="767"/>
            </a:xfrm>
            <a:custGeom>
              <a:avLst/>
              <a:gdLst>
                <a:gd name="T0" fmla="*/ 85 w 486"/>
                <a:gd name="T1" fmla="*/ 0 h 767"/>
                <a:gd name="T2" fmla="*/ 0 w 486"/>
                <a:gd name="T3" fmla="*/ 767 h 767"/>
                <a:gd name="T4" fmla="*/ 486 w 486"/>
                <a:gd name="T5" fmla="*/ 522 h 767"/>
                <a:gd name="T6" fmla="*/ 85 w 486"/>
                <a:gd name="T7" fmla="*/ 0 h 767"/>
              </a:gdLst>
              <a:ahLst/>
              <a:cxnLst>
                <a:cxn ang="0">
                  <a:pos x="T0" y="T1"/>
                </a:cxn>
                <a:cxn ang="0">
                  <a:pos x="T2" y="T3"/>
                </a:cxn>
                <a:cxn ang="0">
                  <a:pos x="T4" y="T5"/>
                </a:cxn>
                <a:cxn ang="0">
                  <a:pos x="T6" y="T7"/>
                </a:cxn>
              </a:cxnLst>
              <a:rect l="0" t="0" r="r" b="b"/>
              <a:pathLst>
                <a:path w="486" h="767">
                  <a:moveTo>
                    <a:pt x="85" y="0"/>
                  </a:moveTo>
                  <a:lnTo>
                    <a:pt x="0" y="767"/>
                  </a:lnTo>
                  <a:lnTo>
                    <a:pt x="486" y="522"/>
                  </a:lnTo>
                  <a:lnTo>
                    <a:pt x="85"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13" name="Freeform 214"/>
            <p:cNvSpPr>
              <a:spLocks/>
            </p:cNvSpPr>
            <p:nvPr/>
          </p:nvSpPr>
          <p:spPr bwMode="auto">
            <a:xfrm>
              <a:off x="4098" y="2581"/>
              <a:ext cx="486" cy="245"/>
            </a:xfrm>
            <a:custGeom>
              <a:avLst/>
              <a:gdLst>
                <a:gd name="T0" fmla="*/ 0 w 486"/>
                <a:gd name="T1" fmla="*/ 245 h 245"/>
                <a:gd name="T2" fmla="*/ 408 w 486"/>
                <a:gd name="T3" fmla="*/ 232 h 245"/>
                <a:gd name="T4" fmla="*/ 486 w 486"/>
                <a:gd name="T5" fmla="*/ 0 h 245"/>
                <a:gd name="T6" fmla="*/ 0 w 486"/>
                <a:gd name="T7" fmla="*/ 245 h 245"/>
              </a:gdLst>
              <a:ahLst/>
              <a:cxnLst>
                <a:cxn ang="0">
                  <a:pos x="T0" y="T1"/>
                </a:cxn>
                <a:cxn ang="0">
                  <a:pos x="T2" y="T3"/>
                </a:cxn>
                <a:cxn ang="0">
                  <a:pos x="T4" y="T5"/>
                </a:cxn>
                <a:cxn ang="0">
                  <a:pos x="T6" y="T7"/>
                </a:cxn>
              </a:cxnLst>
              <a:rect l="0" t="0" r="r" b="b"/>
              <a:pathLst>
                <a:path w="486" h="245">
                  <a:moveTo>
                    <a:pt x="0" y="245"/>
                  </a:moveTo>
                  <a:lnTo>
                    <a:pt x="408" y="232"/>
                  </a:lnTo>
                  <a:lnTo>
                    <a:pt x="486" y="0"/>
                  </a:lnTo>
                  <a:lnTo>
                    <a:pt x="0" y="245"/>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grpSp>
      <p:sp>
        <p:nvSpPr>
          <p:cNvPr id="114" name="流程图: 联系 1185"/>
          <p:cNvSpPr/>
          <p:nvPr/>
        </p:nvSpPr>
        <p:spPr>
          <a:xfrm flipH="1">
            <a:off x="6653213" y="2563813"/>
            <a:ext cx="33337"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5" name="流程图: 联系 231"/>
          <p:cNvSpPr/>
          <p:nvPr/>
        </p:nvSpPr>
        <p:spPr>
          <a:xfrm flipH="1">
            <a:off x="7094538" y="2720975"/>
            <a:ext cx="31750"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6" name="流程图: 联系 232"/>
          <p:cNvSpPr/>
          <p:nvPr/>
        </p:nvSpPr>
        <p:spPr>
          <a:xfrm flipH="1">
            <a:off x="7851775" y="2967038"/>
            <a:ext cx="33338" cy="33337"/>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7" name="流程图: 联系 233"/>
          <p:cNvSpPr/>
          <p:nvPr/>
        </p:nvSpPr>
        <p:spPr>
          <a:xfrm flipH="1">
            <a:off x="8353425" y="2832100"/>
            <a:ext cx="33338"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8" name="流程图: 联系 234"/>
          <p:cNvSpPr/>
          <p:nvPr/>
        </p:nvSpPr>
        <p:spPr>
          <a:xfrm flipH="1">
            <a:off x="8607425" y="3910013"/>
            <a:ext cx="31750"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9" name="流程图: 联系 235"/>
          <p:cNvSpPr/>
          <p:nvPr/>
        </p:nvSpPr>
        <p:spPr>
          <a:xfrm flipH="1">
            <a:off x="7694613" y="4221163"/>
            <a:ext cx="31750"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0" name="文本框 1186"/>
          <p:cNvSpPr txBox="1">
            <a:spLocks noChangeArrowheads="1"/>
          </p:cNvSpPr>
          <p:nvPr/>
        </p:nvSpPr>
        <p:spPr bwMode="auto">
          <a:xfrm>
            <a:off x="8720138" y="5076825"/>
            <a:ext cx="320198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eaLnBrk="1" hangingPunct="1">
              <a:lnSpc>
                <a:spcPct val="100000"/>
              </a:lnSpc>
              <a:spcBef>
                <a:spcPct val="0"/>
              </a:spcBef>
              <a:buFontTx/>
              <a:buNone/>
            </a:pPr>
            <a:r>
              <a:rPr lang="zh-CN" altLang="en-US" dirty="0">
                <a:solidFill>
                  <a:srgbClr val="C1C0C7"/>
                </a:solidFill>
                <a:latin typeface="微软雅黑" charset="-122"/>
                <a:ea typeface="微软雅黑" charset="-122"/>
                <a:cs typeface="微软雅黑" charset="-122"/>
              </a:rPr>
              <a:t>毕业</a:t>
            </a:r>
            <a:r>
              <a:rPr lang="zh-CN" altLang="en-US" dirty="0" smtClean="0">
                <a:solidFill>
                  <a:srgbClr val="C1C0C7"/>
                </a:solidFill>
                <a:latin typeface="微软雅黑" charset="-122"/>
                <a:ea typeface="微软雅黑" charset="-122"/>
                <a:cs typeface="微软雅黑" charset="-122"/>
              </a:rPr>
              <a:t>设计终期答辩</a:t>
            </a:r>
            <a:endParaRPr lang="en-US" altLang="zh-CN" dirty="0">
              <a:solidFill>
                <a:srgbClr val="C1C0C7"/>
              </a:solidFill>
              <a:latin typeface="微软雅黑" charset="-122"/>
              <a:ea typeface="微软雅黑" charset="-122"/>
              <a:cs typeface="微软雅黑" charset="-122"/>
            </a:endParaRPr>
          </a:p>
          <a:p>
            <a:pPr eaLnBrk="1" hangingPunct="1">
              <a:lnSpc>
                <a:spcPct val="100000"/>
              </a:lnSpc>
              <a:spcBef>
                <a:spcPct val="0"/>
              </a:spcBef>
              <a:buFontTx/>
              <a:buNone/>
            </a:pPr>
            <a:r>
              <a:rPr lang="zh-CN" altLang="en-US" sz="2400" dirty="0">
                <a:solidFill>
                  <a:srgbClr val="C1C0C7"/>
                </a:solidFill>
                <a:latin typeface="微软雅黑" charset="-122"/>
                <a:ea typeface="微软雅黑" charset="-122"/>
                <a:cs typeface="微软雅黑" charset="-122"/>
              </a:rPr>
              <a:t>姓名：成锐林</a:t>
            </a:r>
            <a:endParaRPr lang="en-US" altLang="zh-CN" sz="2400" dirty="0">
              <a:solidFill>
                <a:srgbClr val="C1C0C7"/>
              </a:solidFill>
              <a:latin typeface="微软雅黑" charset="-122"/>
              <a:ea typeface="微软雅黑" charset="-122"/>
              <a:cs typeface="微软雅黑" charset="-122"/>
            </a:endParaRPr>
          </a:p>
          <a:p>
            <a:pPr eaLnBrk="1" hangingPunct="1">
              <a:lnSpc>
                <a:spcPct val="100000"/>
              </a:lnSpc>
              <a:spcBef>
                <a:spcPct val="0"/>
              </a:spcBef>
              <a:buFontTx/>
              <a:buNone/>
            </a:pPr>
            <a:r>
              <a:rPr lang="zh-CN" altLang="en-US" sz="2400" dirty="0">
                <a:solidFill>
                  <a:srgbClr val="C1C0C7"/>
                </a:solidFill>
                <a:latin typeface="微软雅黑" charset="-122"/>
                <a:ea typeface="微软雅黑" charset="-122"/>
                <a:cs typeface="微软雅黑" charset="-122"/>
              </a:rPr>
              <a:t>学号：</a:t>
            </a:r>
            <a:r>
              <a:rPr lang="en-US" altLang="zh-CN" sz="2400" dirty="0">
                <a:solidFill>
                  <a:srgbClr val="C1C0C7"/>
                </a:solidFill>
                <a:latin typeface="微软雅黑" charset="-122"/>
                <a:ea typeface="微软雅黑" charset="-122"/>
                <a:cs typeface="微软雅黑" charset="-122"/>
              </a:rPr>
              <a:t>120424102</a:t>
            </a:r>
          </a:p>
          <a:p>
            <a:pPr eaLnBrk="1" hangingPunct="1">
              <a:lnSpc>
                <a:spcPct val="100000"/>
              </a:lnSpc>
              <a:spcBef>
                <a:spcPct val="0"/>
              </a:spcBef>
              <a:buFontTx/>
              <a:buNone/>
            </a:pPr>
            <a:r>
              <a:rPr lang="zh-CN" altLang="en-US" sz="2400" dirty="0">
                <a:solidFill>
                  <a:srgbClr val="C1C0C7"/>
                </a:solidFill>
                <a:latin typeface="微软雅黑" charset="-122"/>
                <a:ea typeface="微软雅黑" charset="-122"/>
                <a:cs typeface="微软雅黑" charset="-122"/>
              </a:rPr>
              <a:t>导师</a:t>
            </a:r>
            <a:r>
              <a:rPr lang="zh-CN" altLang="en-US" sz="2400" dirty="0" smtClean="0">
                <a:solidFill>
                  <a:srgbClr val="C1C0C7"/>
                </a:solidFill>
                <a:latin typeface="微软雅黑" charset="-122"/>
                <a:ea typeface="微软雅黑" charset="-122"/>
                <a:cs typeface="微软雅黑" charset="-122"/>
              </a:rPr>
              <a:t>：孙钊，贺为婷</a:t>
            </a:r>
            <a:endParaRPr lang="en-US" altLang="zh-CN" sz="2400" dirty="0">
              <a:solidFill>
                <a:srgbClr val="C1C0C7"/>
              </a:solidFill>
              <a:latin typeface="微软雅黑" charset="-122"/>
              <a:ea typeface="微软雅黑" charset="-122"/>
              <a:cs typeface="微软雅黑" charset="-122"/>
            </a:endParaRPr>
          </a:p>
        </p:txBody>
      </p:sp>
      <p:sp>
        <p:nvSpPr>
          <p:cNvPr id="121" name="流程图: 联系 237"/>
          <p:cNvSpPr/>
          <p:nvPr/>
        </p:nvSpPr>
        <p:spPr>
          <a:xfrm flipH="1">
            <a:off x="6459538" y="3113088"/>
            <a:ext cx="31750"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2" name="流程图: 联系 238"/>
          <p:cNvSpPr/>
          <p:nvPr/>
        </p:nvSpPr>
        <p:spPr>
          <a:xfrm flipH="1">
            <a:off x="6511925" y="3706813"/>
            <a:ext cx="31750"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3" name="流程图: 联系 239"/>
          <p:cNvSpPr/>
          <p:nvPr/>
        </p:nvSpPr>
        <p:spPr>
          <a:xfrm flipH="1">
            <a:off x="6808788" y="4240213"/>
            <a:ext cx="31750"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4" name="流程图: 联系 240"/>
          <p:cNvSpPr/>
          <p:nvPr/>
        </p:nvSpPr>
        <p:spPr>
          <a:xfrm flipH="1">
            <a:off x="5146675" y="3328988"/>
            <a:ext cx="33338"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25" name="直接连接符 1192"/>
          <p:cNvCxnSpPr/>
          <p:nvPr/>
        </p:nvCxnSpPr>
        <p:spPr>
          <a:xfrm flipV="1">
            <a:off x="5175250" y="2579688"/>
            <a:ext cx="1500188" cy="754062"/>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244"/>
          <p:cNvCxnSpPr/>
          <p:nvPr/>
        </p:nvCxnSpPr>
        <p:spPr>
          <a:xfrm flipV="1">
            <a:off x="5175250" y="3117850"/>
            <a:ext cx="1289050" cy="227013"/>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247"/>
          <p:cNvCxnSpPr/>
          <p:nvPr/>
        </p:nvCxnSpPr>
        <p:spPr>
          <a:xfrm>
            <a:off x="5146675" y="3344863"/>
            <a:ext cx="1370013" cy="366712"/>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252"/>
          <p:cNvCxnSpPr/>
          <p:nvPr/>
        </p:nvCxnSpPr>
        <p:spPr>
          <a:xfrm>
            <a:off x="5175250" y="3355975"/>
            <a:ext cx="1660525" cy="889000"/>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129" name="流程图: 联系 256"/>
          <p:cNvSpPr/>
          <p:nvPr/>
        </p:nvSpPr>
        <p:spPr>
          <a:xfrm flipH="1">
            <a:off x="8972550" y="2420938"/>
            <a:ext cx="31750"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0" name="流程图: 联系 261"/>
          <p:cNvSpPr/>
          <p:nvPr/>
        </p:nvSpPr>
        <p:spPr>
          <a:xfrm flipH="1">
            <a:off x="6894513" y="2270125"/>
            <a:ext cx="31750" cy="33338"/>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31" name="直接连接符 262"/>
          <p:cNvCxnSpPr/>
          <p:nvPr/>
        </p:nvCxnSpPr>
        <p:spPr>
          <a:xfrm flipV="1">
            <a:off x="5146675" y="2287588"/>
            <a:ext cx="1747838" cy="1057275"/>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132" name="文本框 1210"/>
          <p:cNvSpPr txBox="1">
            <a:spLocks noChangeArrowheads="1"/>
          </p:cNvSpPr>
          <p:nvPr/>
        </p:nvSpPr>
        <p:spPr bwMode="auto">
          <a:xfrm>
            <a:off x="182563" y="2613025"/>
            <a:ext cx="467995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eaLnBrk="1" hangingPunct="1">
              <a:lnSpc>
                <a:spcPct val="100000"/>
              </a:lnSpc>
              <a:spcBef>
                <a:spcPct val="0"/>
              </a:spcBef>
              <a:buFontTx/>
              <a:buNone/>
            </a:pPr>
            <a:r>
              <a:rPr lang="zh-CN" altLang="en-US" sz="4400" b="1">
                <a:solidFill>
                  <a:srgbClr val="C1C0C7"/>
                </a:solidFill>
                <a:latin typeface="微软雅黑" charset="-122"/>
                <a:ea typeface="微软雅黑" charset="-122"/>
                <a:cs typeface="微软雅黑" charset="-122"/>
              </a:rPr>
              <a:t>城市道路交通信号模糊控制的研究</a:t>
            </a:r>
          </a:p>
        </p:txBody>
      </p:sp>
      <p:sp>
        <p:nvSpPr>
          <p:cNvPr id="133" name="等腰三角形 70"/>
          <p:cNvSpPr>
            <a:spLocks noChangeAspect="1"/>
          </p:cNvSpPr>
          <p:nvPr/>
        </p:nvSpPr>
        <p:spPr>
          <a:xfrm rot="10800000">
            <a:off x="28575" y="0"/>
            <a:ext cx="2457450" cy="7223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34" name="流程图: 联系 71"/>
          <p:cNvSpPr/>
          <p:nvPr/>
        </p:nvSpPr>
        <p:spPr>
          <a:xfrm flipH="1">
            <a:off x="8283575" y="1946275"/>
            <a:ext cx="33338"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5" name="流程图: 联系 72"/>
          <p:cNvSpPr/>
          <p:nvPr/>
        </p:nvSpPr>
        <p:spPr>
          <a:xfrm flipH="1">
            <a:off x="8720138" y="2876550"/>
            <a:ext cx="33337"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5113" y="25623"/>
            <a:ext cx="4171909" cy="1086178"/>
          </a:xfrm>
          <a:prstGeom prst="rect">
            <a:avLst/>
          </a:prstGeom>
        </p:spPr>
      </p:pic>
    </p:spTree>
    <p:extLst>
      <p:ext uri="{BB962C8B-B14F-4D97-AF65-F5344CB8AC3E}">
        <p14:creationId xmlns:p14="http://schemas.microsoft.com/office/powerpoint/2010/main" val="365073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5" name="直接连接符 4"/>
          <p:cNvCxnSpPr/>
          <p:nvPr/>
        </p:nvCxnSpPr>
        <p:spPr>
          <a:xfrm>
            <a:off x="8572500" y="0"/>
            <a:ext cx="3619500" cy="5753100"/>
          </a:xfrm>
          <a:prstGeom prst="line">
            <a:avLst/>
          </a:prstGeom>
          <a:ln w="34925">
            <a:solidFill>
              <a:schemeClr val="bg1">
                <a:alpha val="59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1104900"/>
            <a:ext cx="3619500" cy="5753100"/>
          </a:xfrm>
          <a:prstGeom prst="line">
            <a:avLst/>
          </a:prstGeom>
          <a:ln w="34925">
            <a:solidFill>
              <a:schemeClr val="bg1">
                <a:alpha val="59000"/>
              </a:scheme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695574" y="3981450"/>
            <a:ext cx="1952625" cy="1862048"/>
          </a:xfrm>
          <a:prstGeom prst="rect">
            <a:avLst/>
          </a:prstGeom>
          <a:noFill/>
        </p:spPr>
        <p:txBody>
          <a:bodyPr wrap="square" rtlCol="0">
            <a:spAutoFit/>
          </a:bodyPr>
          <a:lstStyle/>
          <a:p>
            <a:r>
              <a:rPr lang="en-US" altLang="zh-CN" sz="11500" dirty="0" smtClean="0">
                <a:solidFill>
                  <a:srgbClr val="24BAD6"/>
                </a:solidFill>
                <a:latin typeface="微软雅黑" panose="020B0503020204020204" pitchFamily="34" charset="-122"/>
                <a:ea typeface="微软雅黑" panose="020B0503020204020204" pitchFamily="34" charset="-122"/>
              </a:rPr>
              <a:t>0</a:t>
            </a:r>
            <a:endParaRPr lang="zh-CN" altLang="en-US" sz="11500" dirty="0">
              <a:solidFill>
                <a:srgbClr val="24BAD6"/>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5694456" y="1306615"/>
            <a:ext cx="6011820" cy="2123658"/>
          </a:xfrm>
          <a:prstGeom prst="rect">
            <a:avLst/>
          </a:prstGeom>
          <a:noFill/>
        </p:spPr>
        <p:txBody>
          <a:bodyPr wrap="square" rtlCol="0">
            <a:spAutoFit/>
          </a:bodyPr>
          <a:lstStyle/>
          <a:p>
            <a:r>
              <a:rPr lang="zh-CN" altLang="en-US" sz="6600" b="1" dirty="0" smtClean="0">
                <a:solidFill>
                  <a:srgbClr val="C1C0C7"/>
                </a:solidFill>
                <a:latin typeface="微软雅黑" panose="020B0503020204020204" pitchFamily="34" charset="-122"/>
                <a:ea typeface="微软雅黑" panose="020B0503020204020204" pitchFamily="34" charset="-122"/>
              </a:rPr>
              <a:t>交通信号</a:t>
            </a:r>
            <a:r>
              <a:rPr lang="en-US" altLang="zh-CN" sz="6600" b="1" dirty="0" smtClean="0">
                <a:solidFill>
                  <a:srgbClr val="C1C0C7"/>
                </a:solidFill>
                <a:latin typeface="微软雅黑" panose="020B0503020204020204" pitchFamily="34" charset="-122"/>
                <a:ea typeface="微软雅黑" panose="020B0503020204020204" pitchFamily="34" charset="-122"/>
              </a:rPr>
              <a:t>			</a:t>
            </a:r>
            <a:r>
              <a:rPr lang="zh-CN" altLang="en-US" sz="6600" b="1" dirty="0" smtClean="0">
                <a:solidFill>
                  <a:srgbClr val="C1C0C7"/>
                </a:solidFill>
                <a:latin typeface="微软雅黑" panose="020B0503020204020204" pitchFamily="34" charset="-122"/>
                <a:ea typeface="微软雅黑" panose="020B0503020204020204" pitchFamily="34" charset="-122"/>
              </a:rPr>
              <a:t>模糊控制</a:t>
            </a:r>
            <a:endParaRPr lang="zh-CN" altLang="en-US" sz="6600" b="1" dirty="0">
              <a:solidFill>
                <a:srgbClr val="C1C0C7"/>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186169" y="1104900"/>
            <a:ext cx="3580500" cy="7171189"/>
          </a:xfrm>
          <a:prstGeom prst="rect">
            <a:avLst/>
          </a:prstGeom>
          <a:noFill/>
        </p:spPr>
        <p:txBody>
          <a:bodyPr wrap="square" rtlCol="0">
            <a:spAutoFit/>
          </a:bodyPr>
          <a:lstStyle/>
          <a:p>
            <a:r>
              <a:rPr lang="en-US" altLang="zh-CN" sz="46000" b="1" dirty="0">
                <a:solidFill>
                  <a:srgbClr val="24BAD6"/>
                </a:solidFill>
                <a:latin typeface="微软雅黑" panose="020B0503020204020204" pitchFamily="34" charset="-122"/>
                <a:ea typeface="微软雅黑" panose="020B0503020204020204" pitchFamily="34" charset="-122"/>
              </a:rPr>
              <a:t>3</a:t>
            </a:r>
            <a:endParaRPr lang="zh-CN" altLang="en-US" sz="46000" b="1" dirty="0">
              <a:solidFill>
                <a:srgbClr val="24BAD6"/>
              </a:solidFill>
              <a:latin typeface="微软雅黑" panose="020B0503020204020204" pitchFamily="34" charset="-122"/>
              <a:ea typeface="微软雅黑" panose="020B0503020204020204" pitchFamily="34" charset="-122"/>
            </a:endParaRPr>
          </a:p>
        </p:txBody>
      </p:sp>
      <p:sp>
        <p:nvSpPr>
          <p:cNvPr id="12" name="KSO_Shape"/>
          <p:cNvSpPr>
            <a:spLocks noChangeAspect="1"/>
          </p:cNvSpPr>
          <p:nvPr/>
        </p:nvSpPr>
        <p:spPr bwMode="auto">
          <a:xfrm>
            <a:off x="1005802" y="388187"/>
            <a:ext cx="2613698" cy="2609342"/>
          </a:xfrm>
          <a:custGeom>
            <a:avLst/>
            <a:gdLst>
              <a:gd name="T0" fmla="*/ 2147483646 w 5676"/>
              <a:gd name="T1" fmla="*/ 2147483646 h 5675"/>
              <a:gd name="T2" fmla="*/ 2147483646 w 5676"/>
              <a:gd name="T3" fmla="*/ 2147483646 h 5675"/>
              <a:gd name="T4" fmla="*/ 2147483646 w 5676"/>
              <a:gd name="T5" fmla="*/ 2147483646 h 5675"/>
              <a:gd name="T6" fmla="*/ 2147483646 w 5676"/>
              <a:gd name="T7" fmla="*/ 2147483646 h 5675"/>
              <a:gd name="T8" fmla="*/ 2147483646 w 5676"/>
              <a:gd name="T9" fmla="*/ 2147483646 h 5675"/>
              <a:gd name="T10" fmla="*/ 2147483646 w 5676"/>
              <a:gd name="T11" fmla="*/ 2147483646 h 5675"/>
              <a:gd name="T12" fmla="*/ 2147483646 w 5676"/>
              <a:gd name="T13" fmla="*/ 2147483646 h 5675"/>
              <a:gd name="T14" fmla="*/ 2147483646 w 5676"/>
              <a:gd name="T15" fmla="*/ 2147483646 h 5675"/>
              <a:gd name="T16" fmla="*/ 2147483646 w 5676"/>
              <a:gd name="T17" fmla="*/ 2147483646 h 5675"/>
              <a:gd name="T18" fmla="*/ 2147483646 w 5676"/>
              <a:gd name="T19" fmla="*/ 2147483646 h 5675"/>
              <a:gd name="T20" fmla="*/ 2147483646 w 5676"/>
              <a:gd name="T21" fmla="*/ 2147483646 h 5675"/>
              <a:gd name="T22" fmla="*/ 2147483646 w 5676"/>
              <a:gd name="T23" fmla="*/ 0 h 5675"/>
              <a:gd name="T24" fmla="*/ 2147483646 w 5676"/>
              <a:gd name="T25" fmla="*/ 2147483646 h 5675"/>
              <a:gd name="T26" fmla="*/ 2147483646 w 5676"/>
              <a:gd name="T27" fmla="*/ 2147483646 h 5675"/>
              <a:gd name="T28" fmla="*/ 2147483646 w 5676"/>
              <a:gd name="T29" fmla="*/ 2147483646 h 5675"/>
              <a:gd name="T30" fmla="*/ 2147483646 w 5676"/>
              <a:gd name="T31" fmla="*/ 2147483646 h 5675"/>
              <a:gd name="T32" fmla="*/ 2147483646 w 5676"/>
              <a:gd name="T33" fmla="*/ 2147483646 h 5675"/>
              <a:gd name="T34" fmla="*/ 604894220 w 5676"/>
              <a:gd name="T35" fmla="*/ 2147483646 h 5675"/>
              <a:gd name="T36" fmla="*/ 604894220 w 5676"/>
              <a:gd name="T37" fmla="*/ 2147483646 h 5675"/>
              <a:gd name="T38" fmla="*/ 2147483646 w 5676"/>
              <a:gd name="T39" fmla="*/ 2147483646 h 5675"/>
              <a:gd name="T40" fmla="*/ 2147483646 w 5676"/>
              <a:gd name="T41" fmla="*/ 2147483646 h 5675"/>
              <a:gd name="T42" fmla="*/ 2147483646 w 5676"/>
              <a:gd name="T43" fmla="*/ 2147483646 h 5675"/>
              <a:gd name="T44" fmla="*/ 2147483646 w 5676"/>
              <a:gd name="T45" fmla="*/ 2147483646 h 5675"/>
              <a:gd name="T46" fmla="*/ 2147483646 w 5676"/>
              <a:gd name="T47" fmla="*/ 2147483646 h 5675"/>
              <a:gd name="T48" fmla="*/ 2147483646 w 5676"/>
              <a:gd name="T49" fmla="*/ 2147483646 h 5675"/>
              <a:gd name="T50" fmla="*/ 2147483646 w 5676"/>
              <a:gd name="T51" fmla="*/ 2147483646 h 5675"/>
              <a:gd name="T52" fmla="*/ 2147483646 w 5676"/>
              <a:gd name="T53" fmla="*/ 2147483646 h 5675"/>
              <a:gd name="T54" fmla="*/ 2147483646 w 5676"/>
              <a:gd name="T55" fmla="*/ 2147483646 h 5675"/>
              <a:gd name="T56" fmla="*/ 2147483646 w 5676"/>
              <a:gd name="T57" fmla="*/ 2147483646 h 5675"/>
              <a:gd name="T58" fmla="*/ 2147483646 w 5676"/>
              <a:gd name="T59" fmla="*/ 2147483646 h 5675"/>
              <a:gd name="T60" fmla="*/ 2147483646 w 5676"/>
              <a:gd name="T61" fmla="*/ 2147483646 h 5675"/>
              <a:gd name="T62" fmla="*/ 2147483646 w 5676"/>
              <a:gd name="T63" fmla="*/ 2147483646 h 5675"/>
              <a:gd name="T64" fmla="*/ 2147483646 w 5676"/>
              <a:gd name="T65" fmla="*/ 2147483646 h 5675"/>
              <a:gd name="T66" fmla="*/ 2147483646 w 5676"/>
              <a:gd name="T67" fmla="*/ 2147483646 h 5675"/>
              <a:gd name="T68" fmla="*/ 2147483646 w 5676"/>
              <a:gd name="T69" fmla="*/ 2147483646 h 5675"/>
              <a:gd name="T70" fmla="*/ 2147483646 w 5676"/>
              <a:gd name="T71" fmla="*/ 2147483646 h 5675"/>
              <a:gd name="T72" fmla="*/ 2147483646 w 5676"/>
              <a:gd name="T73" fmla="*/ 2147483646 h 5675"/>
              <a:gd name="T74" fmla="*/ 2147483646 w 5676"/>
              <a:gd name="T75" fmla="*/ 2147483646 h 5675"/>
              <a:gd name="T76" fmla="*/ 2147483646 w 5676"/>
              <a:gd name="T77" fmla="*/ 2147483646 h 5675"/>
              <a:gd name="T78" fmla="*/ 2147483646 w 5676"/>
              <a:gd name="T79" fmla="*/ 2147483646 h 5675"/>
              <a:gd name="T80" fmla="*/ 2147483646 w 5676"/>
              <a:gd name="T81" fmla="*/ 2147483646 h 5675"/>
              <a:gd name="T82" fmla="*/ 2147483646 w 5676"/>
              <a:gd name="T83" fmla="*/ 2147483646 h 5675"/>
              <a:gd name="T84" fmla="*/ 2147483646 w 5676"/>
              <a:gd name="T85" fmla="*/ 2147483646 h 5675"/>
              <a:gd name="T86" fmla="*/ 2147483646 w 5676"/>
              <a:gd name="T87" fmla="*/ 2147483646 h 5675"/>
              <a:gd name="T88" fmla="*/ 2147483646 w 5676"/>
              <a:gd name="T89" fmla="*/ 2147483646 h 5675"/>
              <a:gd name="T90" fmla="*/ 2147483646 w 5676"/>
              <a:gd name="T91" fmla="*/ 2147483646 h 5675"/>
              <a:gd name="T92" fmla="*/ 2147483646 w 5676"/>
              <a:gd name="T93" fmla="*/ 2147483646 h 5675"/>
              <a:gd name="T94" fmla="*/ 2147483646 w 5676"/>
              <a:gd name="T95" fmla="*/ 2147483646 h 5675"/>
              <a:gd name="T96" fmla="*/ 2147483646 w 5676"/>
              <a:gd name="T97" fmla="*/ 2147483646 h 5675"/>
              <a:gd name="T98" fmla="*/ 2147483646 w 5676"/>
              <a:gd name="T99" fmla="*/ 2147483646 h 5675"/>
              <a:gd name="T100" fmla="*/ 2147483646 w 5676"/>
              <a:gd name="T101" fmla="*/ 2147483646 h 5675"/>
              <a:gd name="T102" fmla="*/ 2147483646 w 5676"/>
              <a:gd name="T103" fmla="*/ 2147483646 h 5675"/>
              <a:gd name="T104" fmla="*/ 2147483646 w 5676"/>
              <a:gd name="T105" fmla="*/ 2147483646 h 5675"/>
              <a:gd name="T106" fmla="*/ 2147483646 w 5676"/>
              <a:gd name="T107" fmla="*/ 2147483646 h 5675"/>
              <a:gd name="T108" fmla="*/ 2147483646 w 5676"/>
              <a:gd name="T109" fmla="*/ 2147483646 h 5675"/>
              <a:gd name="T110" fmla="*/ 2147483646 w 5676"/>
              <a:gd name="T111" fmla="*/ 2147483646 h 5675"/>
              <a:gd name="T112" fmla="*/ 2147483646 w 5676"/>
              <a:gd name="T113" fmla="*/ 2147483646 h 5675"/>
              <a:gd name="T114" fmla="*/ 2147483646 w 5676"/>
              <a:gd name="T115" fmla="*/ 2147483646 h 5675"/>
              <a:gd name="T116" fmla="*/ 2147483646 w 5676"/>
              <a:gd name="T117" fmla="*/ 2147483646 h 5675"/>
              <a:gd name="T118" fmla="*/ 2147483646 w 5676"/>
              <a:gd name="T119" fmla="*/ 2147483646 h 5675"/>
              <a:gd name="T120" fmla="*/ 2147483646 w 5676"/>
              <a:gd name="T121" fmla="*/ 2147483646 h 5675"/>
              <a:gd name="T122" fmla="*/ 2147483646 w 5676"/>
              <a:gd name="T123" fmla="*/ 2147483646 h 5675"/>
              <a:gd name="T124" fmla="*/ 2147483646 w 5676"/>
              <a:gd name="T125" fmla="*/ 2147483646 h 567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676" h="5675">
                <a:moveTo>
                  <a:pt x="5609" y="4789"/>
                </a:moveTo>
                <a:lnTo>
                  <a:pt x="4539" y="3719"/>
                </a:lnTo>
                <a:lnTo>
                  <a:pt x="4529" y="3710"/>
                </a:lnTo>
                <a:lnTo>
                  <a:pt x="4520" y="3702"/>
                </a:lnTo>
                <a:lnTo>
                  <a:pt x="4510" y="3695"/>
                </a:lnTo>
                <a:lnTo>
                  <a:pt x="4501" y="3688"/>
                </a:lnTo>
                <a:lnTo>
                  <a:pt x="4478" y="3677"/>
                </a:lnTo>
                <a:lnTo>
                  <a:pt x="4455" y="3667"/>
                </a:lnTo>
                <a:lnTo>
                  <a:pt x="4431" y="3660"/>
                </a:lnTo>
                <a:lnTo>
                  <a:pt x="4405" y="3655"/>
                </a:lnTo>
                <a:lnTo>
                  <a:pt x="4377" y="3652"/>
                </a:lnTo>
                <a:lnTo>
                  <a:pt x="4350" y="3652"/>
                </a:lnTo>
                <a:lnTo>
                  <a:pt x="4321" y="3653"/>
                </a:lnTo>
                <a:lnTo>
                  <a:pt x="4291" y="3658"/>
                </a:lnTo>
                <a:lnTo>
                  <a:pt x="4261" y="3664"/>
                </a:lnTo>
                <a:lnTo>
                  <a:pt x="4230" y="3671"/>
                </a:lnTo>
                <a:lnTo>
                  <a:pt x="4199" y="3680"/>
                </a:lnTo>
                <a:lnTo>
                  <a:pt x="4168" y="3692"/>
                </a:lnTo>
                <a:lnTo>
                  <a:pt x="4136" y="3707"/>
                </a:lnTo>
                <a:lnTo>
                  <a:pt x="4103" y="3722"/>
                </a:lnTo>
                <a:lnTo>
                  <a:pt x="3636" y="3255"/>
                </a:lnTo>
                <a:lnTo>
                  <a:pt x="3665" y="3218"/>
                </a:lnTo>
                <a:lnTo>
                  <a:pt x="3691" y="3180"/>
                </a:lnTo>
                <a:lnTo>
                  <a:pt x="3718" y="3142"/>
                </a:lnTo>
                <a:lnTo>
                  <a:pt x="3743" y="3103"/>
                </a:lnTo>
                <a:lnTo>
                  <a:pt x="3767" y="3064"/>
                </a:lnTo>
                <a:lnTo>
                  <a:pt x="3791" y="3024"/>
                </a:lnTo>
                <a:lnTo>
                  <a:pt x="3812" y="2984"/>
                </a:lnTo>
                <a:lnTo>
                  <a:pt x="3834" y="2943"/>
                </a:lnTo>
                <a:lnTo>
                  <a:pt x="3854" y="2902"/>
                </a:lnTo>
                <a:lnTo>
                  <a:pt x="3873" y="2860"/>
                </a:lnTo>
                <a:lnTo>
                  <a:pt x="3891" y="2820"/>
                </a:lnTo>
                <a:lnTo>
                  <a:pt x="3908" y="2778"/>
                </a:lnTo>
                <a:lnTo>
                  <a:pt x="3925" y="2735"/>
                </a:lnTo>
                <a:lnTo>
                  <a:pt x="3940" y="2693"/>
                </a:lnTo>
                <a:lnTo>
                  <a:pt x="3955" y="2650"/>
                </a:lnTo>
                <a:lnTo>
                  <a:pt x="3968" y="2606"/>
                </a:lnTo>
                <a:lnTo>
                  <a:pt x="3980" y="2563"/>
                </a:lnTo>
                <a:lnTo>
                  <a:pt x="3992" y="2520"/>
                </a:lnTo>
                <a:lnTo>
                  <a:pt x="4003" y="2476"/>
                </a:lnTo>
                <a:lnTo>
                  <a:pt x="4012" y="2433"/>
                </a:lnTo>
                <a:lnTo>
                  <a:pt x="4021" y="2389"/>
                </a:lnTo>
                <a:lnTo>
                  <a:pt x="4028" y="2344"/>
                </a:lnTo>
                <a:lnTo>
                  <a:pt x="4034" y="2300"/>
                </a:lnTo>
                <a:lnTo>
                  <a:pt x="4040" y="2256"/>
                </a:lnTo>
                <a:lnTo>
                  <a:pt x="4045" y="2211"/>
                </a:lnTo>
                <a:lnTo>
                  <a:pt x="4048" y="2167"/>
                </a:lnTo>
                <a:lnTo>
                  <a:pt x="4051" y="2123"/>
                </a:lnTo>
                <a:lnTo>
                  <a:pt x="4053" y="2077"/>
                </a:lnTo>
                <a:lnTo>
                  <a:pt x="4053" y="2033"/>
                </a:lnTo>
                <a:lnTo>
                  <a:pt x="4053" y="1989"/>
                </a:lnTo>
                <a:lnTo>
                  <a:pt x="4052" y="1943"/>
                </a:lnTo>
                <a:lnTo>
                  <a:pt x="4049" y="1899"/>
                </a:lnTo>
                <a:lnTo>
                  <a:pt x="4046" y="1855"/>
                </a:lnTo>
                <a:lnTo>
                  <a:pt x="4042" y="1810"/>
                </a:lnTo>
                <a:lnTo>
                  <a:pt x="4036" y="1766"/>
                </a:lnTo>
                <a:lnTo>
                  <a:pt x="4030" y="1722"/>
                </a:lnTo>
                <a:lnTo>
                  <a:pt x="4023" y="1677"/>
                </a:lnTo>
                <a:lnTo>
                  <a:pt x="4016" y="1633"/>
                </a:lnTo>
                <a:lnTo>
                  <a:pt x="4006" y="1589"/>
                </a:lnTo>
                <a:lnTo>
                  <a:pt x="3997" y="1546"/>
                </a:lnTo>
                <a:lnTo>
                  <a:pt x="3985" y="1503"/>
                </a:lnTo>
                <a:lnTo>
                  <a:pt x="3973" y="1458"/>
                </a:lnTo>
                <a:lnTo>
                  <a:pt x="3960" y="1415"/>
                </a:lnTo>
                <a:lnTo>
                  <a:pt x="3946" y="1373"/>
                </a:lnTo>
                <a:lnTo>
                  <a:pt x="3931" y="1330"/>
                </a:lnTo>
                <a:lnTo>
                  <a:pt x="3915" y="1288"/>
                </a:lnTo>
                <a:lnTo>
                  <a:pt x="3898" y="1246"/>
                </a:lnTo>
                <a:lnTo>
                  <a:pt x="3881" y="1204"/>
                </a:lnTo>
                <a:lnTo>
                  <a:pt x="3861" y="1163"/>
                </a:lnTo>
                <a:lnTo>
                  <a:pt x="3841" y="1122"/>
                </a:lnTo>
                <a:lnTo>
                  <a:pt x="3821" y="1081"/>
                </a:lnTo>
                <a:lnTo>
                  <a:pt x="3799" y="1040"/>
                </a:lnTo>
                <a:lnTo>
                  <a:pt x="3776" y="1001"/>
                </a:lnTo>
                <a:lnTo>
                  <a:pt x="3752" y="961"/>
                </a:lnTo>
                <a:lnTo>
                  <a:pt x="3727" y="922"/>
                </a:lnTo>
                <a:lnTo>
                  <a:pt x="3702" y="884"/>
                </a:lnTo>
                <a:lnTo>
                  <a:pt x="3675" y="845"/>
                </a:lnTo>
                <a:lnTo>
                  <a:pt x="3647" y="808"/>
                </a:lnTo>
                <a:lnTo>
                  <a:pt x="3618" y="771"/>
                </a:lnTo>
                <a:lnTo>
                  <a:pt x="3588" y="734"/>
                </a:lnTo>
                <a:lnTo>
                  <a:pt x="3558" y="698"/>
                </a:lnTo>
                <a:lnTo>
                  <a:pt x="3526" y="662"/>
                </a:lnTo>
                <a:lnTo>
                  <a:pt x="3494" y="627"/>
                </a:lnTo>
                <a:lnTo>
                  <a:pt x="3460" y="593"/>
                </a:lnTo>
                <a:lnTo>
                  <a:pt x="3423" y="557"/>
                </a:lnTo>
                <a:lnTo>
                  <a:pt x="3385" y="521"/>
                </a:lnTo>
                <a:lnTo>
                  <a:pt x="3347" y="487"/>
                </a:lnTo>
                <a:lnTo>
                  <a:pt x="3307" y="454"/>
                </a:lnTo>
                <a:lnTo>
                  <a:pt x="3266" y="423"/>
                </a:lnTo>
                <a:lnTo>
                  <a:pt x="3226" y="392"/>
                </a:lnTo>
                <a:lnTo>
                  <a:pt x="3185" y="362"/>
                </a:lnTo>
                <a:lnTo>
                  <a:pt x="3143" y="334"/>
                </a:lnTo>
                <a:lnTo>
                  <a:pt x="3100" y="307"/>
                </a:lnTo>
                <a:lnTo>
                  <a:pt x="3057" y="280"/>
                </a:lnTo>
                <a:lnTo>
                  <a:pt x="3014" y="255"/>
                </a:lnTo>
                <a:lnTo>
                  <a:pt x="2969" y="231"/>
                </a:lnTo>
                <a:lnTo>
                  <a:pt x="2925" y="210"/>
                </a:lnTo>
                <a:lnTo>
                  <a:pt x="2881" y="188"/>
                </a:lnTo>
                <a:lnTo>
                  <a:pt x="2835" y="168"/>
                </a:lnTo>
                <a:lnTo>
                  <a:pt x="2790" y="149"/>
                </a:lnTo>
                <a:lnTo>
                  <a:pt x="2744" y="131"/>
                </a:lnTo>
                <a:lnTo>
                  <a:pt x="2698" y="114"/>
                </a:lnTo>
                <a:lnTo>
                  <a:pt x="2651" y="98"/>
                </a:lnTo>
                <a:lnTo>
                  <a:pt x="2604" y="84"/>
                </a:lnTo>
                <a:lnTo>
                  <a:pt x="2558" y="70"/>
                </a:lnTo>
                <a:lnTo>
                  <a:pt x="2510" y="58"/>
                </a:lnTo>
                <a:lnTo>
                  <a:pt x="2462" y="47"/>
                </a:lnTo>
                <a:lnTo>
                  <a:pt x="2414" y="37"/>
                </a:lnTo>
                <a:lnTo>
                  <a:pt x="2366" y="29"/>
                </a:lnTo>
                <a:lnTo>
                  <a:pt x="2318" y="20"/>
                </a:lnTo>
                <a:lnTo>
                  <a:pt x="2270" y="14"/>
                </a:lnTo>
                <a:lnTo>
                  <a:pt x="2221" y="10"/>
                </a:lnTo>
                <a:lnTo>
                  <a:pt x="2173" y="5"/>
                </a:lnTo>
                <a:lnTo>
                  <a:pt x="2124" y="2"/>
                </a:lnTo>
                <a:lnTo>
                  <a:pt x="2076" y="0"/>
                </a:lnTo>
                <a:lnTo>
                  <a:pt x="2027" y="0"/>
                </a:lnTo>
                <a:lnTo>
                  <a:pt x="1979" y="0"/>
                </a:lnTo>
                <a:lnTo>
                  <a:pt x="1930" y="2"/>
                </a:lnTo>
                <a:lnTo>
                  <a:pt x="1881" y="5"/>
                </a:lnTo>
                <a:lnTo>
                  <a:pt x="1833" y="10"/>
                </a:lnTo>
                <a:lnTo>
                  <a:pt x="1784" y="14"/>
                </a:lnTo>
                <a:lnTo>
                  <a:pt x="1736" y="20"/>
                </a:lnTo>
                <a:lnTo>
                  <a:pt x="1688" y="29"/>
                </a:lnTo>
                <a:lnTo>
                  <a:pt x="1641" y="37"/>
                </a:lnTo>
                <a:lnTo>
                  <a:pt x="1593" y="47"/>
                </a:lnTo>
                <a:lnTo>
                  <a:pt x="1545" y="58"/>
                </a:lnTo>
                <a:lnTo>
                  <a:pt x="1498" y="70"/>
                </a:lnTo>
                <a:lnTo>
                  <a:pt x="1450" y="84"/>
                </a:lnTo>
                <a:lnTo>
                  <a:pt x="1404" y="98"/>
                </a:lnTo>
                <a:lnTo>
                  <a:pt x="1357" y="114"/>
                </a:lnTo>
                <a:lnTo>
                  <a:pt x="1310" y="131"/>
                </a:lnTo>
                <a:lnTo>
                  <a:pt x="1265" y="149"/>
                </a:lnTo>
                <a:lnTo>
                  <a:pt x="1219" y="168"/>
                </a:lnTo>
                <a:lnTo>
                  <a:pt x="1174" y="188"/>
                </a:lnTo>
                <a:lnTo>
                  <a:pt x="1129" y="210"/>
                </a:lnTo>
                <a:lnTo>
                  <a:pt x="1085" y="231"/>
                </a:lnTo>
                <a:lnTo>
                  <a:pt x="1041" y="255"/>
                </a:lnTo>
                <a:lnTo>
                  <a:pt x="998" y="280"/>
                </a:lnTo>
                <a:lnTo>
                  <a:pt x="955" y="307"/>
                </a:lnTo>
                <a:lnTo>
                  <a:pt x="913" y="334"/>
                </a:lnTo>
                <a:lnTo>
                  <a:pt x="871" y="362"/>
                </a:lnTo>
                <a:lnTo>
                  <a:pt x="829" y="392"/>
                </a:lnTo>
                <a:lnTo>
                  <a:pt x="788" y="423"/>
                </a:lnTo>
                <a:lnTo>
                  <a:pt x="749" y="454"/>
                </a:lnTo>
                <a:lnTo>
                  <a:pt x="709" y="487"/>
                </a:lnTo>
                <a:lnTo>
                  <a:pt x="670" y="521"/>
                </a:lnTo>
                <a:lnTo>
                  <a:pt x="631" y="557"/>
                </a:lnTo>
                <a:lnTo>
                  <a:pt x="594" y="593"/>
                </a:lnTo>
                <a:lnTo>
                  <a:pt x="558" y="631"/>
                </a:lnTo>
                <a:lnTo>
                  <a:pt x="522" y="669"/>
                </a:lnTo>
                <a:lnTo>
                  <a:pt x="488" y="708"/>
                </a:lnTo>
                <a:lnTo>
                  <a:pt x="455" y="747"/>
                </a:lnTo>
                <a:lnTo>
                  <a:pt x="423" y="788"/>
                </a:lnTo>
                <a:lnTo>
                  <a:pt x="393" y="829"/>
                </a:lnTo>
                <a:lnTo>
                  <a:pt x="363" y="869"/>
                </a:lnTo>
                <a:lnTo>
                  <a:pt x="334" y="911"/>
                </a:lnTo>
                <a:lnTo>
                  <a:pt x="307" y="954"/>
                </a:lnTo>
                <a:lnTo>
                  <a:pt x="282" y="996"/>
                </a:lnTo>
                <a:lnTo>
                  <a:pt x="257" y="1040"/>
                </a:lnTo>
                <a:lnTo>
                  <a:pt x="233" y="1084"/>
                </a:lnTo>
                <a:lnTo>
                  <a:pt x="210" y="1128"/>
                </a:lnTo>
                <a:lnTo>
                  <a:pt x="188" y="1173"/>
                </a:lnTo>
                <a:lnTo>
                  <a:pt x="168" y="1218"/>
                </a:lnTo>
                <a:lnTo>
                  <a:pt x="149" y="1264"/>
                </a:lnTo>
                <a:lnTo>
                  <a:pt x="131" y="1310"/>
                </a:lnTo>
                <a:lnTo>
                  <a:pt x="114" y="1357"/>
                </a:lnTo>
                <a:lnTo>
                  <a:pt x="99" y="1402"/>
                </a:lnTo>
                <a:lnTo>
                  <a:pt x="84" y="1450"/>
                </a:lnTo>
                <a:lnTo>
                  <a:pt x="71" y="1497"/>
                </a:lnTo>
                <a:lnTo>
                  <a:pt x="59" y="1545"/>
                </a:lnTo>
                <a:lnTo>
                  <a:pt x="48" y="1591"/>
                </a:lnTo>
                <a:lnTo>
                  <a:pt x="38" y="1639"/>
                </a:lnTo>
                <a:lnTo>
                  <a:pt x="29" y="1687"/>
                </a:lnTo>
                <a:lnTo>
                  <a:pt x="22" y="1736"/>
                </a:lnTo>
                <a:lnTo>
                  <a:pt x="16" y="1784"/>
                </a:lnTo>
                <a:lnTo>
                  <a:pt x="10" y="1832"/>
                </a:lnTo>
                <a:lnTo>
                  <a:pt x="6" y="1881"/>
                </a:lnTo>
                <a:lnTo>
                  <a:pt x="3" y="1929"/>
                </a:lnTo>
                <a:lnTo>
                  <a:pt x="2" y="1978"/>
                </a:lnTo>
                <a:lnTo>
                  <a:pt x="0" y="2027"/>
                </a:lnTo>
                <a:lnTo>
                  <a:pt x="2" y="2075"/>
                </a:lnTo>
                <a:lnTo>
                  <a:pt x="3" y="2124"/>
                </a:lnTo>
                <a:lnTo>
                  <a:pt x="6" y="2172"/>
                </a:lnTo>
                <a:lnTo>
                  <a:pt x="10" y="2221"/>
                </a:lnTo>
                <a:lnTo>
                  <a:pt x="16" y="2269"/>
                </a:lnTo>
                <a:lnTo>
                  <a:pt x="22" y="2318"/>
                </a:lnTo>
                <a:lnTo>
                  <a:pt x="29" y="2366"/>
                </a:lnTo>
                <a:lnTo>
                  <a:pt x="38" y="2414"/>
                </a:lnTo>
                <a:lnTo>
                  <a:pt x="48" y="2462"/>
                </a:lnTo>
                <a:lnTo>
                  <a:pt x="59" y="2509"/>
                </a:lnTo>
                <a:lnTo>
                  <a:pt x="71" y="2556"/>
                </a:lnTo>
                <a:lnTo>
                  <a:pt x="84" y="2604"/>
                </a:lnTo>
                <a:lnTo>
                  <a:pt x="99" y="2651"/>
                </a:lnTo>
                <a:lnTo>
                  <a:pt x="114" y="2697"/>
                </a:lnTo>
                <a:lnTo>
                  <a:pt x="131" y="2743"/>
                </a:lnTo>
                <a:lnTo>
                  <a:pt x="149" y="2790"/>
                </a:lnTo>
                <a:lnTo>
                  <a:pt x="168" y="2835"/>
                </a:lnTo>
                <a:lnTo>
                  <a:pt x="188" y="2879"/>
                </a:lnTo>
                <a:lnTo>
                  <a:pt x="210" y="2925"/>
                </a:lnTo>
                <a:lnTo>
                  <a:pt x="233" y="2969"/>
                </a:lnTo>
                <a:lnTo>
                  <a:pt x="257" y="3014"/>
                </a:lnTo>
                <a:lnTo>
                  <a:pt x="282" y="3057"/>
                </a:lnTo>
                <a:lnTo>
                  <a:pt x="307" y="3100"/>
                </a:lnTo>
                <a:lnTo>
                  <a:pt x="334" y="3142"/>
                </a:lnTo>
                <a:lnTo>
                  <a:pt x="363" y="3184"/>
                </a:lnTo>
                <a:lnTo>
                  <a:pt x="393" y="3225"/>
                </a:lnTo>
                <a:lnTo>
                  <a:pt x="423" y="3266"/>
                </a:lnTo>
                <a:lnTo>
                  <a:pt x="455" y="3306"/>
                </a:lnTo>
                <a:lnTo>
                  <a:pt x="488" y="3345"/>
                </a:lnTo>
                <a:lnTo>
                  <a:pt x="522" y="3385"/>
                </a:lnTo>
                <a:lnTo>
                  <a:pt x="558" y="3422"/>
                </a:lnTo>
                <a:lnTo>
                  <a:pt x="594" y="3460"/>
                </a:lnTo>
                <a:lnTo>
                  <a:pt x="629" y="3494"/>
                </a:lnTo>
                <a:lnTo>
                  <a:pt x="664" y="3526"/>
                </a:lnTo>
                <a:lnTo>
                  <a:pt x="700" y="3557"/>
                </a:lnTo>
                <a:lnTo>
                  <a:pt x="736" y="3588"/>
                </a:lnTo>
                <a:lnTo>
                  <a:pt x="771" y="3618"/>
                </a:lnTo>
                <a:lnTo>
                  <a:pt x="809" y="3647"/>
                </a:lnTo>
                <a:lnTo>
                  <a:pt x="847" y="3674"/>
                </a:lnTo>
                <a:lnTo>
                  <a:pt x="885" y="3701"/>
                </a:lnTo>
                <a:lnTo>
                  <a:pt x="923" y="3727"/>
                </a:lnTo>
                <a:lnTo>
                  <a:pt x="963" y="3751"/>
                </a:lnTo>
                <a:lnTo>
                  <a:pt x="1003" y="3775"/>
                </a:lnTo>
                <a:lnTo>
                  <a:pt x="1042" y="3798"/>
                </a:lnTo>
                <a:lnTo>
                  <a:pt x="1083" y="3820"/>
                </a:lnTo>
                <a:lnTo>
                  <a:pt x="1123" y="3841"/>
                </a:lnTo>
                <a:lnTo>
                  <a:pt x="1164" y="3861"/>
                </a:lnTo>
                <a:lnTo>
                  <a:pt x="1205" y="3879"/>
                </a:lnTo>
                <a:lnTo>
                  <a:pt x="1247" y="3897"/>
                </a:lnTo>
                <a:lnTo>
                  <a:pt x="1289" y="3914"/>
                </a:lnTo>
                <a:lnTo>
                  <a:pt x="1332" y="3931"/>
                </a:lnTo>
                <a:lnTo>
                  <a:pt x="1374" y="3945"/>
                </a:lnTo>
                <a:lnTo>
                  <a:pt x="1417" y="3959"/>
                </a:lnTo>
                <a:lnTo>
                  <a:pt x="1460" y="3972"/>
                </a:lnTo>
                <a:lnTo>
                  <a:pt x="1503" y="3984"/>
                </a:lnTo>
                <a:lnTo>
                  <a:pt x="1547" y="3995"/>
                </a:lnTo>
                <a:lnTo>
                  <a:pt x="1590" y="4005"/>
                </a:lnTo>
                <a:lnTo>
                  <a:pt x="1635" y="4014"/>
                </a:lnTo>
                <a:lnTo>
                  <a:pt x="1679" y="4023"/>
                </a:lnTo>
                <a:lnTo>
                  <a:pt x="1722" y="4030"/>
                </a:lnTo>
                <a:lnTo>
                  <a:pt x="1766" y="4036"/>
                </a:lnTo>
                <a:lnTo>
                  <a:pt x="1812" y="4041"/>
                </a:lnTo>
                <a:lnTo>
                  <a:pt x="1856" y="4046"/>
                </a:lnTo>
                <a:lnTo>
                  <a:pt x="1900" y="4048"/>
                </a:lnTo>
                <a:lnTo>
                  <a:pt x="1945" y="4050"/>
                </a:lnTo>
                <a:lnTo>
                  <a:pt x="1989" y="4052"/>
                </a:lnTo>
                <a:lnTo>
                  <a:pt x="2034" y="4053"/>
                </a:lnTo>
                <a:lnTo>
                  <a:pt x="2079" y="4052"/>
                </a:lnTo>
                <a:lnTo>
                  <a:pt x="2123" y="4050"/>
                </a:lnTo>
                <a:lnTo>
                  <a:pt x="2167" y="4047"/>
                </a:lnTo>
                <a:lnTo>
                  <a:pt x="2213" y="4043"/>
                </a:lnTo>
                <a:lnTo>
                  <a:pt x="2257" y="4040"/>
                </a:lnTo>
                <a:lnTo>
                  <a:pt x="2301" y="4034"/>
                </a:lnTo>
                <a:lnTo>
                  <a:pt x="2346" y="4026"/>
                </a:lnTo>
                <a:lnTo>
                  <a:pt x="2390" y="4019"/>
                </a:lnTo>
                <a:lnTo>
                  <a:pt x="2433" y="4011"/>
                </a:lnTo>
                <a:lnTo>
                  <a:pt x="2477" y="4001"/>
                </a:lnTo>
                <a:lnTo>
                  <a:pt x="2521" y="3990"/>
                </a:lnTo>
                <a:lnTo>
                  <a:pt x="2565" y="3980"/>
                </a:lnTo>
                <a:lnTo>
                  <a:pt x="2608" y="3967"/>
                </a:lnTo>
                <a:lnTo>
                  <a:pt x="2651" y="3953"/>
                </a:lnTo>
                <a:lnTo>
                  <a:pt x="2694" y="3939"/>
                </a:lnTo>
                <a:lnTo>
                  <a:pt x="2736" y="3923"/>
                </a:lnTo>
                <a:lnTo>
                  <a:pt x="2778" y="3908"/>
                </a:lnTo>
                <a:lnTo>
                  <a:pt x="2820" y="3890"/>
                </a:lnTo>
                <a:lnTo>
                  <a:pt x="2862" y="3872"/>
                </a:lnTo>
                <a:lnTo>
                  <a:pt x="2904" y="3853"/>
                </a:lnTo>
                <a:lnTo>
                  <a:pt x="2944" y="3832"/>
                </a:lnTo>
                <a:lnTo>
                  <a:pt x="2985" y="3811"/>
                </a:lnTo>
                <a:lnTo>
                  <a:pt x="3025" y="3789"/>
                </a:lnTo>
                <a:lnTo>
                  <a:pt x="3064" y="3767"/>
                </a:lnTo>
                <a:lnTo>
                  <a:pt x="3104" y="3741"/>
                </a:lnTo>
                <a:lnTo>
                  <a:pt x="3143" y="3717"/>
                </a:lnTo>
                <a:lnTo>
                  <a:pt x="3181" y="3691"/>
                </a:lnTo>
                <a:lnTo>
                  <a:pt x="3220" y="3664"/>
                </a:lnTo>
                <a:lnTo>
                  <a:pt x="3257" y="3636"/>
                </a:lnTo>
                <a:lnTo>
                  <a:pt x="3724" y="4102"/>
                </a:lnTo>
                <a:lnTo>
                  <a:pt x="3708" y="4134"/>
                </a:lnTo>
                <a:lnTo>
                  <a:pt x="3694" y="4166"/>
                </a:lnTo>
                <a:lnTo>
                  <a:pt x="3682" y="4198"/>
                </a:lnTo>
                <a:lnTo>
                  <a:pt x="3672" y="4229"/>
                </a:lnTo>
                <a:lnTo>
                  <a:pt x="3664" y="4260"/>
                </a:lnTo>
                <a:lnTo>
                  <a:pt x="3658" y="4291"/>
                </a:lnTo>
                <a:lnTo>
                  <a:pt x="3654" y="4320"/>
                </a:lnTo>
                <a:lnTo>
                  <a:pt x="3653" y="4348"/>
                </a:lnTo>
                <a:lnTo>
                  <a:pt x="3653" y="4377"/>
                </a:lnTo>
                <a:lnTo>
                  <a:pt x="3655" y="4403"/>
                </a:lnTo>
                <a:lnTo>
                  <a:pt x="3660" y="4430"/>
                </a:lnTo>
                <a:lnTo>
                  <a:pt x="3667" y="4454"/>
                </a:lnTo>
                <a:lnTo>
                  <a:pt x="3677" y="4478"/>
                </a:lnTo>
                <a:lnTo>
                  <a:pt x="3689" y="4499"/>
                </a:lnTo>
                <a:lnTo>
                  <a:pt x="3696" y="4509"/>
                </a:lnTo>
                <a:lnTo>
                  <a:pt x="3703" y="4520"/>
                </a:lnTo>
                <a:lnTo>
                  <a:pt x="3711" y="4529"/>
                </a:lnTo>
                <a:lnTo>
                  <a:pt x="3719" y="4538"/>
                </a:lnTo>
                <a:lnTo>
                  <a:pt x="4789" y="5608"/>
                </a:lnTo>
                <a:lnTo>
                  <a:pt x="4802" y="5620"/>
                </a:lnTo>
                <a:lnTo>
                  <a:pt x="4817" y="5631"/>
                </a:lnTo>
                <a:lnTo>
                  <a:pt x="4831" y="5640"/>
                </a:lnTo>
                <a:lnTo>
                  <a:pt x="4847" y="5649"/>
                </a:lnTo>
                <a:lnTo>
                  <a:pt x="4863" y="5656"/>
                </a:lnTo>
                <a:lnTo>
                  <a:pt x="4880" y="5662"/>
                </a:lnTo>
                <a:lnTo>
                  <a:pt x="4898" y="5668"/>
                </a:lnTo>
                <a:lnTo>
                  <a:pt x="4917" y="5671"/>
                </a:lnTo>
                <a:lnTo>
                  <a:pt x="4936" y="5674"/>
                </a:lnTo>
                <a:lnTo>
                  <a:pt x="4956" y="5675"/>
                </a:lnTo>
                <a:lnTo>
                  <a:pt x="4976" y="5675"/>
                </a:lnTo>
                <a:lnTo>
                  <a:pt x="4996" y="5675"/>
                </a:lnTo>
                <a:lnTo>
                  <a:pt x="5018" y="5673"/>
                </a:lnTo>
                <a:lnTo>
                  <a:pt x="5039" y="5670"/>
                </a:lnTo>
                <a:lnTo>
                  <a:pt x="5061" y="5665"/>
                </a:lnTo>
                <a:lnTo>
                  <a:pt x="5083" y="5661"/>
                </a:lnTo>
                <a:lnTo>
                  <a:pt x="5105" y="5655"/>
                </a:lnTo>
                <a:lnTo>
                  <a:pt x="5128" y="5647"/>
                </a:lnTo>
                <a:lnTo>
                  <a:pt x="5151" y="5639"/>
                </a:lnTo>
                <a:lnTo>
                  <a:pt x="5173" y="5629"/>
                </a:lnTo>
                <a:lnTo>
                  <a:pt x="5196" y="5620"/>
                </a:lnTo>
                <a:lnTo>
                  <a:pt x="5219" y="5608"/>
                </a:lnTo>
                <a:lnTo>
                  <a:pt x="5243" y="5596"/>
                </a:lnTo>
                <a:lnTo>
                  <a:pt x="5266" y="5583"/>
                </a:lnTo>
                <a:lnTo>
                  <a:pt x="5288" y="5568"/>
                </a:lnTo>
                <a:lnTo>
                  <a:pt x="5311" y="5554"/>
                </a:lnTo>
                <a:lnTo>
                  <a:pt x="5334" y="5537"/>
                </a:lnTo>
                <a:lnTo>
                  <a:pt x="5357" y="5521"/>
                </a:lnTo>
                <a:lnTo>
                  <a:pt x="5379" y="5503"/>
                </a:lnTo>
                <a:lnTo>
                  <a:pt x="5401" y="5483"/>
                </a:lnTo>
                <a:lnTo>
                  <a:pt x="5423" y="5463"/>
                </a:lnTo>
                <a:lnTo>
                  <a:pt x="5444" y="5443"/>
                </a:lnTo>
                <a:lnTo>
                  <a:pt x="5464" y="5421"/>
                </a:lnTo>
                <a:lnTo>
                  <a:pt x="5485" y="5400"/>
                </a:lnTo>
                <a:lnTo>
                  <a:pt x="5504" y="5377"/>
                </a:lnTo>
                <a:lnTo>
                  <a:pt x="5522" y="5355"/>
                </a:lnTo>
                <a:lnTo>
                  <a:pt x="5539" y="5333"/>
                </a:lnTo>
                <a:lnTo>
                  <a:pt x="5554" y="5310"/>
                </a:lnTo>
                <a:lnTo>
                  <a:pt x="5570" y="5287"/>
                </a:lnTo>
                <a:lnTo>
                  <a:pt x="5584" y="5264"/>
                </a:lnTo>
                <a:lnTo>
                  <a:pt x="5597" y="5242"/>
                </a:lnTo>
                <a:lnTo>
                  <a:pt x="5609" y="5218"/>
                </a:lnTo>
                <a:lnTo>
                  <a:pt x="5621" y="5195"/>
                </a:lnTo>
                <a:lnTo>
                  <a:pt x="5631" y="5172"/>
                </a:lnTo>
                <a:lnTo>
                  <a:pt x="5640" y="5149"/>
                </a:lnTo>
                <a:lnTo>
                  <a:pt x="5649" y="5127"/>
                </a:lnTo>
                <a:lnTo>
                  <a:pt x="5656" y="5104"/>
                </a:lnTo>
                <a:lnTo>
                  <a:pt x="5662" y="5081"/>
                </a:lnTo>
                <a:lnTo>
                  <a:pt x="5667" y="5060"/>
                </a:lnTo>
                <a:lnTo>
                  <a:pt x="5672" y="5038"/>
                </a:lnTo>
                <a:lnTo>
                  <a:pt x="5674" y="5016"/>
                </a:lnTo>
                <a:lnTo>
                  <a:pt x="5676" y="4995"/>
                </a:lnTo>
                <a:lnTo>
                  <a:pt x="5676" y="4975"/>
                </a:lnTo>
                <a:lnTo>
                  <a:pt x="5676" y="4954"/>
                </a:lnTo>
                <a:lnTo>
                  <a:pt x="5675" y="4935"/>
                </a:lnTo>
                <a:lnTo>
                  <a:pt x="5672" y="4916"/>
                </a:lnTo>
                <a:lnTo>
                  <a:pt x="5668" y="4898"/>
                </a:lnTo>
                <a:lnTo>
                  <a:pt x="5663" y="4880"/>
                </a:lnTo>
                <a:lnTo>
                  <a:pt x="5657" y="4863"/>
                </a:lnTo>
                <a:lnTo>
                  <a:pt x="5650" y="4846"/>
                </a:lnTo>
                <a:lnTo>
                  <a:pt x="5642" y="4831"/>
                </a:lnTo>
                <a:lnTo>
                  <a:pt x="5632" y="4815"/>
                </a:lnTo>
                <a:lnTo>
                  <a:pt x="5621" y="4802"/>
                </a:lnTo>
                <a:lnTo>
                  <a:pt x="5609" y="4789"/>
                </a:lnTo>
                <a:close/>
                <a:moveTo>
                  <a:pt x="896" y="3158"/>
                </a:moveTo>
                <a:lnTo>
                  <a:pt x="896" y="3158"/>
                </a:lnTo>
                <a:lnTo>
                  <a:pt x="867" y="3128"/>
                </a:lnTo>
                <a:lnTo>
                  <a:pt x="838" y="3099"/>
                </a:lnTo>
                <a:lnTo>
                  <a:pt x="812" y="3069"/>
                </a:lnTo>
                <a:lnTo>
                  <a:pt x="786" y="3036"/>
                </a:lnTo>
                <a:lnTo>
                  <a:pt x="761" y="3005"/>
                </a:lnTo>
                <a:lnTo>
                  <a:pt x="737" y="2973"/>
                </a:lnTo>
                <a:lnTo>
                  <a:pt x="713" y="2940"/>
                </a:lnTo>
                <a:lnTo>
                  <a:pt x="691" y="2907"/>
                </a:lnTo>
                <a:lnTo>
                  <a:pt x="670" y="2873"/>
                </a:lnTo>
                <a:lnTo>
                  <a:pt x="648" y="2840"/>
                </a:lnTo>
                <a:lnTo>
                  <a:pt x="629" y="2805"/>
                </a:lnTo>
                <a:lnTo>
                  <a:pt x="610" y="2770"/>
                </a:lnTo>
                <a:lnTo>
                  <a:pt x="592" y="2736"/>
                </a:lnTo>
                <a:lnTo>
                  <a:pt x="575" y="2701"/>
                </a:lnTo>
                <a:lnTo>
                  <a:pt x="560" y="2665"/>
                </a:lnTo>
                <a:lnTo>
                  <a:pt x="544" y="2629"/>
                </a:lnTo>
                <a:lnTo>
                  <a:pt x="530" y="2592"/>
                </a:lnTo>
                <a:lnTo>
                  <a:pt x="516" y="2556"/>
                </a:lnTo>
                <a:lnTo>
                  <a:pt x="504" y="2519"/>
                </a:lnTo>
                <a:lnTo>
                  <a:pt x="493" y="2482"/>
                </a:lnTo>
                <a:lnTo>
                  <a:pt x="483" y="2445"/>
                </a:lnTo>
                <a:lnTo>
                  <a:pt x="473" y="2408"/>
                </a:lnTo>
                <a:lnTo>
                  <a:pt x="464" y="2369"/>
                </a:lnTo>
                <a:lnTo>
                  <a:pt x="457" y="2332"/>
                </a:lnTo>
                <a:lnTo>
                  <a:pt x="449" y="2294"/>
                </a:lnTo>
                <a:lnTo>
                  <a:pt x="443" y="2256"/>
                </a:lnTo>
                <a:lnTo>
                  <a:pt x="439" y="2219"/>
                </a:lnTo>
                <a:lnTo>
                  <a:pt x="435" y="2180"/>
                </a:lnTo>
                <a:lnTo>
                  <a:pt x="431" y="2142"/>
                </a:lnTo>
                <a:lnTo>
                  <a:pt x="429" y="2104"/>
                </a:lnTo>
                <a:lnTo>
                  <a:pt x="428" y="2065"/>
                </a:lnTo>
                <a:lnTo>
                  <a:pt x="427" y="2027"/>
                </a:lnTo>
                <a:lnTo>
                  <a:pt x="428" y="1987"/>
                </a:lnTo>
                <a:lnTo>
                  <a:pt x="429" y="1949"/>
                </a:lnTo>
                <a:lnTo>
                  <a:pt x="431" y="1911"/>
                </a:lnTo>
                <a:lnTo>
                  <a:pt x="435" y="1873"/>
                </a:lnTo>
                <a:lnTo>
                  <a:pt x="439" y="1834"/>
                </a:lnTo>
                <a:lnTo>
                  <a:pt x="443" y="1797"/>
                </a:lnTo>
                <a:lnTo>
                  <a:pt x="449" y="1759"/>
                </a:lnTo>
                <a:lnTo>
                  <a:pt x="457" y="1721"/>
                </a:lnTo>
                <a:lnTo>
                  <a:pt x="464" y="1683"/>
                </a:lnTo>
                <a:lnTo>
                  <a:pt x="473" y="1645"/>
                </a:lnTo>
                <a:lnTo>
                  <a:pt x="483" y="1608"/>
                </a:lnTo>
                <a:lnTo>
                  <a:pt x="493" y="1571"/>
                </a:lnTo>
                <a:lnTo>
                  <a:pt x="504" y="1534"/>
                </a:lnTo>
                <a:lnTo>
                  <a:pt x="516" y="1497"/>
                </a:lnTo>
                <a:lnTo>
                  <a:pt x="530" y="1461"/>
                </a:lnTo>
                <a:lnTo>
                  <a:pt x="544" y="1424"/>
                </a:lnTo>
                <a:lnTo>
                  <a:pt x="560" y="1388"/>
                </a:lnTo>
                <a:lnTo>
                  <a:pt x="575" y="1353"/>
                </a:lnTo>
                <a:lnTo>
                  <a:pt x="592" y="1317"/>
                </a:lnTo>
                <a:lnTo>
                  <a:pt x="610" y="1282"/>
                </a:lnTo>
                <a:lnTo>
                  <a:pt x="629" y="1248"/>
                </a:lnTo>
                <a:lnTo>
                  <a:pt x="648" y="1213"/>
                </a:lnTo>
                <a:lnTo>
                  <a:pt x="670" y="1179"/>
                </a:lnTo>
                <a:lnTo>
                  <a:pt x="691" y="1146"/>
                </a:lnTo>
                <a:lnTo>
                  <a:pt x="713" y="1112"/>
                </a:lnTo>
                <a:lnTo>
                  <a:pt x="737" y="1080"/>
                </a:lnTo>
                <a:lnTo>
                  <a:pt x="761" y="1048"/>
                </a:lnTo>
                <a:lnTo>
                  <a:pt x="786" y="1017"/>
                </a:lnTo>
                <a:lnTo>
                  <a:pt x="812" y="985"/>
                </a:lnTo>
                <a:lnTo>
                  <a:pt x="838" y="954"/>
                </a:lnTo>
                <a:lnTo>
                  <a:pt x="867" y="924"/>
                </a:lnTo>
                <a:lnTo>
                  <a:pt x="896" y="894"/>
                </a:lnTo>
                <a:lnTo>
                  <a:pt x="926" y="866"/>
                </a:lnTo>
                <a:lnTo>
                  <a:pt x="956" y="838"/>
                </a:lnTo>
                <a:lnTo>
                  <a:pt x="986" y="811"/>
                </a:lnTo>
                <a:lnTo>
                  <a:pt x="1017" y="785"/>
                </a:lnTo>
                <a:lnTo>
                  <a:pt x="1049" y="759"/>
                </a:lnTo>
                <a:lnTo>
                  <a:pt x="1082" y="735"/>
                </a:lnTo>
                <a:lnTo>
                  <a:pt x="1114" y="712"/>
                </a:lnTo>
                <a:lnTo>
                  <a:pt x="1147" y="690"/>
                </a:lnTo>
                <a:lnTo>
                  <a:pt x="1181" y="668"/>
                </a:lnTo>
                <a:lnTo>
                  <a:pt x="1214" y="648"/>
                </a:lnTo>
                <a:lnTo>
                  <a:pt x="1249" y="627"/>
                </a:lnTo>
                <a:lnTo>
                  <a:pt x="1284" y="609"/>
                </a:lnTo>
                <a:lnTo>
                  <a:pt x="1319" y="592"/>
                </a:lnTo>
                <a:lnTo>
                  <a:pt x="1353" y="575"/>
                </a:lnTo>
                <a:lnTo>
                  <a:pt x="1389" y="558"/>
                </a:lnTo>
                <a:lnTo>
                  <a:pt x="1425" y="544"/>
                </a:lnTo>
                <a:lnTo>
                  <a:pt x="1461" y="529"/>
                </a:lnTo>
                <a:lnTo>
                  <a:pt x="1498" y="516"/>
                </a:lnTo>
                <a:lnTo>
                  <a:pt x="1535" y="503"/>
                </a:lnTo>
                <a:lnTo>
                  <a:pt x="1572" y="492"/>
                </a:lnTo>
                <a:lnTo>
                  <a:pt x="1609" y="481"/>
                </a:lnTo>
                <a:lnTo>
                  <a:pt x="1647" y="472"/>
                </a:lnTo>
                <a:lnTo>
                  <a:pt x="1684" y="463"/>
                </a:lnTo>
                <a:lnTo>
                  <a:pt x="1722" y="455"/>
                </a:lnTo>
                <a:lnTo>
                  <a:pt x="1759" y="448"/>
                </a:lnTo>
                <a:lnTo>
                  <a:pt x="1797" y="442"/>
                </a:lnTo>
                <a:lnTo>
                  <a:pt x="1836" y="437"/>
                </a:lnTo>
                <a:lnTo>
                  <a:pt x="1874" y="433"/>
                </a:lnTo>
                <a:lnTo>
                  <a:pt x="1912" y="430"/>
                </a:lnTo>
                <a:lnTo>
                  <a:pt x="1951" y="427"/>
                </a:lnTo>
                <a:lnTo>
                  <a:pt x="1989" y="426"/>
                </a:lnTo>
                <a:lnTo>
                  <a:pt x="2027" y="426"/>
                </a:lnTo>
                <a:lnTo>
                  <a:pt x="2066" y="426"/>
                </a:lnTo>
                <a:lnTo>
                  <a:pt x="2104" y="427"/>
                </a:lnTo>
                <a:lnTo>
                  <a:pt x="2142" y="430"/>
                </a:lnTo>
                <a:lnTo>
                  <a:pt x="2181" y="433"/>
                </a:lnTo>
                <a:lnTo>
                  <a:pt x="2219" y="437"/>
                </a:lnTo>
                <a:lnTo>
                  <a:pt x="2257" y="443"/>
                </a:lnTo>
                <a:lnTo>
                  <a:pt x="2295" y="449"/>
                </a:lnTo>
                <a:lnTo>
                  <a:pt x="2333" y="455"/>
                </a:lnTo>
                <a:lnTo>
                  <a:pt x="2371" y="463"/>
                </a:lnTo>
                <a:lnTo>
                  <a:pt x="2408" y="472"/>
                </a:lnTo>
                <a:lnTo>
                  <a:pt x="2446" y="481"/>
                </a:lnTo>
                <a:lnTo>
                  <a:pt x="2483" y="492"/>
                </a:lnTo>
                <a:lnTo>
                  <a:pt x="2521" y="503"/>
                </a:lnTo>
                <a:lnTo>
                  <a:pt x="2556" y="516"/>
                </a:lnTo>
                <a:lnTo>
                  <a:pt x="2594" y="529"/>
                </a:lnTo>
                <a:lnTo>
                  <a:pt x="2629" y="544"/>
                </a:lnTo>
                <a:lnTo>
                  <a:pt x="2665" y="558"/>
                </a:lnTo>
                <a:lnTo>
                  <a:pt x="2701" y="575"/>
                </a:lnTo>
                <a:lnTo>
                  <a:pt x="2737" y="592"/>
                </a:lnTo>
                <a:lnTo>
                  <a:pt x="2772" y="609"/>
                </a:lnTo>
                <a:lnTo>
                  <a:pt x="2807" y="627"/>
                </a:lnTo>
                <a:lnTo>
                  <a:pt x="2840" y="648"/>
                </a:lnTo>
                <a:lnTo>
                  <a:pt x="2875" y="668"/>
                </a:lnTo>
                <a:lnTo>
                  <a:pt x="2908" y="690"/>
                </a:lnTo>
                <a:lnTo>
                  <a:pt x="2941" y="712"/>
                </a:lnTo>
                <a:lnTo>
                  <a:pt x="2974" y="735"/>
                </a:lnTo>
                <a:lnTo>
                  <a:pt x="3005" y="760"/>
                </a:lnTo>
                <a:lnTo>
                  <a:pt x="3038" y="785"/>
                </a:lnTo>
                <a:lnTo>
                  <a:pt x="3069" y="811"/>
                </a:lnTo>
                <a:lnTo>
                  <a:pt x="3100" y="838"/>
                </a:lnTo>
                <a:lnTo>
                  <a:pt x="3130" y="866"/>
                </a:lnTo>
                <a:lnTo>
                  <a:pt x="3160" y="894"/>
                </a:lnTo>
                <a:lnTo>
                  <a:pt x="3189" y="924"/>
                </a:lnTo>
                <a:lnTo>
                  <a:pt x="3216" y="954"/>
                </a:lnTo>
                <a:lnTo>
                  <a:pt x="3242" y="985"/>
                </a:lnTo>
                <a:lnTo>
                  <a:pt x="3269" y="1017"/>
                </a:lnTo>
                <a:lnTo>
                  <a:pt x="3294" y="1048"/>
                </a:lnTo>
                <a:lnTo>
                  <a:pt x="3319" y="1080"/>
                </a:lnTo>
                <a:lnTo>
                  <a:pt x="3342" y="1112"/>
                </a:lnTo>
                <a:lnTo>
                  <a:pt x="3365" y="1146"/>
                </a:lnTo>
                <a:lnTo>
                  <a:pt x="3386" y="1179"/>
                </a:lnTo>
                <a:lnTo>
                  <a:pt x="3406" y="1213"/>
                </a:lnTo>
                <a:lnTo>
                  <a:pt x="3426" y="1248"/>
                </a:lnTo>
                <a:lnTo>
                  <a:pt x="3445" y="1282"/>
                </a:lnTo>
                <a:lnTo>
                  <a:pt x="3463" y="1317"/>
                </a:lnTo>
                <a:lnTo>
                  <a:pt x="3479" y="1353"/>
                </a:lnTo>
                <a:lnTo>
                  <a:pt x="3495" y="1388"/>
                </a:lnTo>
                <a:lnTo>
                  <a:pt x="3511" y="1424"/>
                </a:lnTo>
                <a:lnTo>
                  <a:pt x="3525" y="1461"/>
                </a:lnTo>
                <a:lnTo>
                  <a:pt x="3538" y="1497"/>
                </a:lnTo>
                <a:lnTo>
                  <a:pt x="3550" y="1534"/>
                </a:lnTo>
                <a:lnTo>
                  <a:pt x="3562" y="1571"/>
                </a:lnTo>
                <a:lnTo>
                  <a:pt x="3573" y="1608"/>
                </a:lnTo>
                <a:lnTo>
                  <a:pt x="3582" y="1645"/>
                </a:lnTo>
                <a:lnTo>
                  <a:pt x="3591" y="1683"/>
                </a:lnTo>
                <a:lnTo>
                  <a:pt x="3599" y="1721"/>
                </a:lnTo>
                <a:lnTo>
                  <a:pt x="3605" y="1759"/>
                </a:lnTo>
                <a:lnTo>
                  <a:pt x="3611" y="1797"/>
                </a:lnTo>
                <a:lnTo>
                  <a:pt x="3616" y="1834"/>
                </a:lnTo>
                <a:lnTo>
                  <a:pt x="3621" y="1873"/>
                </a:lnTo>
                <a:lnTo>
                  <a:pt x="3624" y="1911"/>
                </a:lnTo>
                <a:lnTo>
                  <a:pt x="3626" y="1949"/>
                </a:lnTo>
                <a:lnTo>
                  <a:pt x="3628" y="1987"/>
                </a:lnTo>
                <a:lnTo>
                  <a:pt x="3628" y="2026"/>
                </a:lnTo>
                <a:lnTo>
                  <a:pt x="3628" y="2064"/>
                </a:lnTo>
                <a:lnTo>
                  <a:pt x="3626" y="2104"/>
                </a:lnTo>
                <a:lnTo>
                  <a:pt x="3624" y="2142"/>
                </a:lnTo>
                <a:lnTo>
                  <a:pt x="3621" y="2180"/>
                </a:lnTo>
                <a:lnTo>
                  <a:pt x="3616" y="2217"/>
                </a:lnTo>
                <a:lnTo>
                  <a:pt x="3611" y="2256"/>
                </a:lnTo>
                <a:lnTo>
                  <a:pt x="3605" y="2294"/>
                </a:lnTo>
                <a:lnTo>
                  <a:pt x="3599" y="2332"/>
                </a:lnTo>
                <a:lnTo>
                  <a:pt x="3591" y="2369"/>
                </a:lnTo>
                <a:lnTo>
                  <a:pt x="3582" y="2408"/>
                </a:lnTo>
                <a:lnTo>
                  <a:pt x="3573" y="2445"/>
                </a:lnTo>
                <a:lnTo>
                  <a:pt x="3562" y="2482"/>
                </a:lnTo>
                <a:lnTo>
                  <a:pt x="3550" y="2519"/>
                </a:lnTo>
                <a:lnTo>
                  <a:pt x="3538" y="2556"/>
                </a:lnTo>
                <a:lnTo>
                  <a:pt x="3525" y="2592"/>
                </a:lnTo>
                <a:lnTo>
                  <a:pt x="3511" y="2629"/>
                </a:lnTo>
                <a:lnTo>
                  <a:pt x="3495" y="2665"/>
                </a:lnTo>
                <a:lnTo>
                  <a:pt x="3479" y="2700"/>
                </a:lnTo>
                <a:lnTo>
                  <a:pt x="3463" y="2736"/>
                </a:lnTo>
                <a:lnTo>
                  <a:pt x="3445" y="2770"/>
                </a:lnTo>
                <a:lnTo>
                  <a:pt x="3426" y="2805"/>
                </a:lnTo>
                <a:lnTo>
                  <a:pt x="3406" y="2840"/>
                </a:lnTo>
                <a:lnTo>
                  <a:pt x="3386" y="2873"/>
                </a:lnTo>
                <a:lnTo>
                  <a:pt x="3365" y="2907"/>
                </a:lnTo>
                <a:lnTo>
                  <a:pt x="3342" y="2940"/>
                </a:lnTo>
                <a:lnTo>
                  <a:pt x="3319" y="2973"/>
                </a:lnTo>
                <a:lnTo>
                  <a:pt x="3294" y="3005"/>
                </a:lnTo>
                <a:lnTo>
                  <a:pt x="3269" y="3036"/>
                </a:lnTo>
                <a:lnTo>
                  <a:pt x="3242" y="3069"/>
                </a:lnTo>
                <a:lnTo>
                  <a:pt x="3216" y="3099"/>
                </a:lnTo>
                <a:lnTo>
                  <a:pt x="3189" y="3128"/>
                </a:lnTo>
                <a:lnTo>
                  <a:pt x="3160" y="3158"/>
                </a:lnTo>
                <a:lnTo>
                  <a:pt x="3130" y="3187"/>
                </a:lnTo>
                <a:lnTo>
                  <a:pt x="3100" y="3215"/>
                </a:lnTo>
                <a:lnTo>
                  <a:pt x="3069" y="3242"/>
                </a:lnTo>
                <a:lnTo>
                  <a:pt x="3038" y="3269"/>
                </a:lnTo>
                <a:lnTo>
                  <a:pt x="3005" y="3294"/>
                </a:lnTo>
                <a:lnTo>
                  <a:pt x="2974" y="3318"/>
                </a:lnTo>
                <a:lnTo>
                  <a:pt x="2941" y="3342"/>
                </a:lnTo>
                <a:lnTo>
                  <a:pt x="2908" y="3363"/>
                </a:lnTo>
                <a:lnTo>
                  <a:pt x="2875" y="3385"/>
                </a:lnTo>
                <a:lnTo>
                  <a:pt x="2840" y="3405"/>
                </a:lnTo>
                <a:lnTo>
                  <a:pt x="2807" y="3425"/>
                </a:lnTo>
                <a:lnTo>
                  <a:pt x="2772" y="3445"/>
                </a:lnTo>
                <a:lnTo>
                  <a:pt x="2736" y="3462"/>
                </a:lnTo>
                <a:lnTo>
                  <a:pt x="2701" y="3479"/>
                </a:lnTo>
                <a:lnTo>
                  <a:pt x="2665" y="3495"/>
                </a:lnTo>
                <a:lnTo>
                  <a:pt x="2629" y="3510"/>
                </a:lnTo>
                <a:lnTo>
                  <a:pt x="2594" y="3525"/>
                </a:lnTo>
                <a:lnTo>
                  <a:pt x="2556" y="3538"/>
                </a:lnTo>
                <a:lnTo>
                  <a:pt x="2519" y="3550"/>
                </a:lnTo>
                <a:lnTo>
                  <a:pt x="2483" y="3561"/>
                </a:lnTo>
                <a:lnTo>
                  <a:pt x="2445" y="3571"/>
                </a:lnTo>
                <a:lnTo>
                  <a:pt x="2408" y="3581"/>
                </a:lnTo>
                <a:lnTo>
                  <a:pt x="2371" y="3591"/>
                </a:lnTo>
                <a:lnTo>
                  <a:pt x="2333" y="3598"/>
                </a:lnTo>
                <a:lnTo>
                  <a:pt x="2295" y="3605"/>
                </a:lnTo>
                <a:lnTo>
                  <a:pt x="2257" y="3611"/>
                </a:lnTo>
                <a:lnTo>
                  <a:pt x="2219" y="3616"/>
                </a:lnTo>
                <a:lnTo>
                  <a:pt x="2181" y="3619"/>
                </a:lnTo>
                <a:lnTo>
                  <a:pt x="2142" y="3623"/>
                </a:lnTo>
                <a:lnTo>
                  <a:pt x="2104" y="3625"/>
                </a:lnTo>
                <a:lnTo>
                  <a:pt x="2066" y="3626"/>
                </a:lnTo>
                <a:lnTo>
                  <a:pt x="2027" y="3628"/>
                </a:lnTo>
                <a:lnTo>
                  <a:pt x="1989" y="3626"/>
                </a:lnTo>
                <a:lnTo>
                  <a:pt x="1951" y="3625"/>
                </a:lnTo>
                <a:lnTo>
                  <a:pt x="1912" y="3623"/>
                </a:lnTo>
                <a:lnTo>
                  <a:pt x="1874" y="3619"/>
                </a:lnTo>
                <a:lnTo>
                  <a:pt x="1836" y="3616"/>
                </a:lnTo>
                <a:lnTo>
                  <a:pt x="1797" y="3611"/>
                </a:lnTo>
                <a:lnTo>
                  <a:pt x="1759" y="3605"/>
                </a:lnTo>
                <a:lnTo>
                  <a:pt x="1722" y="3598"/>
                </a:lnTo>
                <a:lnTo>
                  <a:pt x="1684" y="3591"/>
                </a:lnTo>
                <a:lnTo>
                  <a:pt x="1647" y="3581"/>
                </a:lnTo>
                <a:lnTo>
                  <a:pt x="1608" y="3571"/>
                </a:lnTo>
                <a:lnTo>
                  <a:pt x="1571" y="3561"/>
                </a:lnTo>
                <a:lnTo>
                  <a:pt x="1534" y="3550"/>
                </a:lnTo>
                <a:lnTo>
                  <a:pt x="1498" y="3538"/>
                </a:lnTo>
                <a:lnTo>
                  <a:pt x="1461" y="3525"/>
                </a:lnTo>
                <a:lnTo>
                  <a:pt x="1425" y="3510"/>
                </a:lnTo>
                <a:lnTo>
                  <a:pt x="1389" y="3495"/>
                </a:lnTo>
                <a:lnTo>
                  <a:pt x="1353" y="3479"/>
                </a:lnTo>
                <a:lnTo>
                  <a:pt x="1319" y="3462"/>
                </a:lnTo>
                <a:lnTo>
                  <a:pt x="1283" y="3445"/>
                </a:lnTo>
                <a:lnTo>
                  <a:pt x="1248" y="3425"/>
                </a:lnTo>
                <a:lnTo>
                  <a:pt x="1214" y="3405"/>
                </a:lnTo>
                <a:lnTo>
                  <a:pt x="1180" y="3385"/>
                </a:lnTo>
                <a:lnTo>
                  <a:pt x="1147" y="3363"/>
                </a:lnTo>
                <a:lnTo>
                  <a:pt x="1114" y="3342"/>
                </a:lnTo>
                <a:lnTo>
                  <a:pt x="1082" y="3318"/>
                </a:lnTo>
                <a:lnTo>
                  <a:pt x="1049" y="3294"/>
                </a:lnTo>
                <a:lnTo>
                  <a:pt x="1017" y="3269"/>
                </a:lnTo>
                <a:lnTo>
                  <a:pt x="986" y="3242"/>
                </a:lnTo>
                <a:lnTo>
                  <a:pt x="956" y="3215"/>
                </a:lnTo>
                <a:lnTo>
                  <a:pt x="926" y="3187"/>
                </a:lnTo>
                <a:lnTo>
                  <a:pt x="896" y="3158"/>
                </a:lnTo>
                <a:close/>
              </a:path>
            </a:pathLst>
          </a:custGeom>
          <a:solidFill>
            <a:srgbClr val="C1C0C7"/>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11" name="KSO_Shape"/>
          <p:cNvSpPr>
            <a:spLocks noChangeAspect="1"/>
          </p:cNvSpPr>
          <p:nvPr/>
        </p:nvSpPr>
        <p:spPr bwMode="auto">
          <a:xfrm>
            <a:off x="1400418" y="1042841"/>
            <a:ext cx="1110850" cy="545849"/>
          </a:xfrm>
          <a:custGeom>
            <a:avLst/>
            <a:gdLst>
              <a:gd name="T0" fmla="*/ 2147483646 w 368"/>
              <a:gd name="T1" fmla="*/ 2147483646 h 181"/>
              <a:gd name="T2" fmla="*/ 2147483646 w 368"/>
              <a:gd name="T3" fmla="*/ 2147483646 h 181"/>
              <a:gd name="T4" fmla="*/ 2147483646 w 368"/>
              <a:gd name="T5" fmla="*/ 2147483646 h 181"/>
              <a:gd name="T6" fmla="*/ 2147483646 w 368"/>
              <a:gd name="T7" fmla="*/ 2147483646 h 181"/>
              <a:gd name="T8" fmla="*/ 2147483646 w 368"/>
              <a:gd name="T9" fmla="*/ 2147483646 h 181"/>
              <a:gd name="T10" fmla="*/ 2147483646 w 368"/>
              <a:gd name="T11" fmla="*/ 2147483646 h 181"/>
              <a:gd name="T12" fmla="*/ 2147483646 w 368"/>
              <a:gd name="T13" fmla="*/ 2147483646 h 181"/>
              <a:gd name="T14" fmla="*/ 2147483646 w 368"/>
              <a:gd name="T15" fmla="*/ 2147483646 h 181"/>
              <a:gd name="T16" fmla="*/ 2147483646 w 368"/>
              <a:gd name="T17" fmla="*/ 2147483646 h 181"/>
              <a:gd name="T18" fmla="*/ 0 w 368"/>
              <a:gd name="T19" fmla="*/ 2147483646 h 181"/>
              <a:gd name="T20" fmla="*/ 2147483646 w 368"/>
              <a:gd name="T21" fmla="*/ 2147483646 h 181"/>
              <a:gd name="T22" fmla="*/ 2147483646 w 368"/>
              <a:gd name="T23" fmla="*/ 2147483646 h 181"/>
              <a:gd name="T24" fmla="*/ 2147483646 w 368"/>
              <a:gd name="T25" fmla="*/ 2147483646 h 181"/>
              <a:gd name="T26" fmla="*/ 2147483646 w 368"/>
              <a:gd name="T27" fmla="*/ 2147483646 h 181"/>
              <a:gd name="T28" fmla="*/ 2147483646 w 368"/>
              <a:gd name="T29" fmla="*/ 2147483646 h 181"/>
              <a:gd name="T30" fmla="*/ 2147483646 w 368"/>
              <a:gd name="T31" fmla="*/ 2147483646 h 181"/>
              <a:gd name="T32" fmla="*/ 2147483646 w 368"/>
              <a:gd name="T33" fmla="*/ 2147483646 h 181"/>
              <a:gd name="T34" fmla="*/ 2147483646 w 368"/>
              <a:gd name="T35" fmla="*/ 2147483646 h 181"/>
              <a:gd name="T36" fmla="*/ 2147483646 w 368"/>
              <a:gd name="T37" fmla="*/ 2147483646 h 181"/>
              <a:gd name="T38" fmla="*/ 2147483646 w 368"/>
              <a:gd name="T39" fmla="*/ 2147483646 h 181"/>
              <a:gd name="T40" fmla="*/ 2147483646 w 368"/>
              <a:gd name="T41" fmla="*/ 2147483646 h 181"/>
              <a:gd name="T42" fmla="*/ 2147483646 w 368"/>
              <a:gd name="T43" fmla="*/ 2147483646 h 181"/>
              <a:gd name="T44" fmla="*/ 2147483646 w 368"/>
              <a:gd name="T45" fmla="*/ 2147483646 h 181"/>
              <a:gd name="T46" fmla="*/ 2147483646 w 368"/>
              <a:gd name="T47" fmla="*/ 0 h 181"/>
              <a:gd name="T48" fmla="*/ 2147483646 w 368"/>
              <a:gd name="T49" fmla="*/ 2147483646 h 181"/>
              <a:gd name="T50" fmla="*/ 2147483646 w 368"/>
              <a:gd name="T51" fmla="*/ 2147483646 h 181"/>
              <a:gd name="T52" fmla="*/ 2147483646 w 368"/>
              <a:gd name="T53" fmla="*/ 2147483646 h 181"/>
              <a:gd name="T54" fmla="*/ 2147483646 w 368"/>
              <a:gd name="T55" fmla="*/ 2147483646 h 181"/>
              <a:gd name="T56" fmla="*/ 2147483646 w 368"/>
              <a:gd name="T57" fmla="*/ 2147483646 h 181"/>
              <a:gd name="T58" fmla="*/ 2147483646 w 368"/>
              <a:gd name="T59" fmla="*/ 2147483646 h 181"/>
              <a:gd name="T60" fmla="*/ 2147483646 w 368"/>
              <a:gd name="T61" fmla="*/ 2147483646 h 181"/>
              <a:gd name="T62" fmla="*/ 2147483646 w 368"/>
              <a:gd name="T63" fmla="*/ 2147483646 h 181"/>
              <a:gd name="T64" fmla="*/ 2147483646 w 368"/>
              <a:gd name="T65" fmla="*/ 2147483646 h 181"/>
              <a:gd name="T66" fmla="*/ 2147483646 w 368"/>
              <a:gd name="T67" fmla="*/ 2147483646 h 181"/>
              <a:gd name="T68" fmla="*/ 2147483646 w 368"/>
              <a:gd name="T69" fmla="*/ 2147483646 h 181"/>
              <a:gd name="T70" fmla="*/ 2147483646 w 368"/>
              <a:gd name="T71" fmla="*/ 2147483646 h 181"/>
              <a:gd name="T72" fmla="*/ 2147483646 w 368"/>
              <a:gd name="T73" fmla="*/ 2147483646 h 181"/>
              <a:gd name="T74" fmla="*/ 2147483646 w 368"/>
              <a:gd name="T75" fmla="*/ 2147483646 h 181"/>
              <a:gd name="T76" fmla="*/ 2147483646 w 368"/>
              <a:gd name="T77" fmla="*/ 2147483646 h 181"/>
              <a:gd name="T78" fmla="*/ 2147483646 w 368"/>
              <a:gd name="T79" fmla="*/ 2147483646 h 181"/>
              <a:gd name="T80" fmla="*/ 2147483646 w 368"/>
              <a:gd name="T81" fmla="*/ 2147483646 h 181"/>
              <a:gd name="T82" fmla="*/ 2147483646 w 368"/>
              <a:gd name="T83" fmla="*/ 2147483646 h 181"/>
              <a:gd name="T84" fmla="*/ 2147483646 w 368"/>
              <a:gd name="T85" fmla="*/ 2147483646 h 181"/>
              <a:gd name="T86" fmla="*/ 2147483646 w 368"/>
              <a:gd name="T87" fmla="*/ 2147483646 h 181"/>
              <a:gd name="T88" fmla="*/ 2147483646 w 368"/>
              <a:gd name="T89" fmla="*/ 2147483646 h 181"/>
              <a:gd name="T90" fmla="*/ 2147483646 w 368"/>
              <a:gd name="T91" fmla="*/ 2147483646 h 181"/>
              <a:gd name="T92" fmla="*/ 2147483646 w 368"/>
              <a:gd name="T93" fmla="*/ 2147483646 h 181"/>
              <a:gd name="T94" fmla="*/ 2147483646 w 368"/>
              <a:gd name="T95" fmla="*/ 2147483646 h 18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68" h="181">
                <a:moveTo>
                  <a:pt x="246" y="114"/>
                </a:moveTo>
                <a:cubicBezTo>
                  <a:pt x="240" y="122"/>
                  <a:pt x="236" y="133"/>
                  <a:pt x="236" y="144"/>
                </a:cubicBezTo>
                <a:cubicBezTo>
                  <a:pt x="236" y="147"/>
                  <a:pt x="237" y="149"/>
                  <a:pt x="237" y="152"/>
                </a:cubicBezTo>
                <a:cubicBezTo>
                  <a:pt x="122" y="152"/>
                  <a:pt x="122" y="152"/>
                  <a:pt x="122" y="152"/>
                </a:cubicBezTo>
                <a:cubicBezTo>
                  <a:pt x="123" y="149"/>
                  <a:pt x="123" y="147"/>
                  <a:pt x="123" y="144"/>
                </a:cubicBezTo>
                <a:cubicBezTo>
                  <a:pt x="123" y="133"/>
                  <a:pt x="119" y="122"/>
                  <a:pt x="113" y="114"/>
                </a:cubicBezTo>
                <a:lnTo>
                  <a:pt x="246" y="114"/>
                </a:lnTo>
                <a:close/>
                <a:moveTo>
                  <a:pt x="364" y="122"/>
                </a:moveTo>
                <a:cubicBezTo>
                  <a:pt x="363" y="117"/>
                  <a:pt x="361" y="116"/>
                  <a:pt x="357" y="114"/>
                </a:cubicBezTo>
                <a:cubicBezTo>
                  <a:pt x="326" y="114"/>
                  <a:pt x="326" y="114"/>
                  <a:pt x="326" y="114"/>
                </a:cubicBezTo>
                <a:cubicBezTo>
                  <a:pt x="333" y="122"/>
                  <a:pt x="337" y="133"/>
                  <a:pt x="337" y="144"/>
                </a:cubicBezTo>
                <a:cubicBezTo>
                  <a:pt x="337" y="147"/>
                  <a:pt x="336" y="149"/>
                  <a:pt x="336" y="152"/>
                </a:cubicBezTo>
                <a:cubicBezTo>
                  <a:pt x="350" y="152"/>
                  <a:pt x="350" y="152"/>
                  <a:pt x="350" y="152"/>
                </a:cubicBezTo>
                <a:cubicBezTo>
                  <a:pt x="364" y="152"/>
                  <a:pt x="368" y="145"/>
                  <a:pt x="366" y="131"/>
                </a:cubicBezTo>
                <a:lnTo>
                  <a:pt x="364" y="122"/>
                </a:lnTo>
                <a:close/>
                <a:moveTo>
                  <a:pt x="23" y="144"/>
                </a:moveTo>
                <a:cubicBezTo>
                  <a:pt x="23" y="133"/>
                  <a:pt x="26" y="122"/>
                  <a:pt x="33" y="114"/>
                </a:cubicBezTo>
                <a:cubicBezTo>
                  <a:pt x="4" y="114"/>
                  <a:pt x="4" y="114"/>
                  <a:pt x="4" y="114"/>
                </a:cubicBezTo>
                <a:cubicBezTo>
                  <a:pt x="2" y="117"/>
                  <a:pt x="0" y="120"/>
                  <a:pt x="0" y="126"/>
                </a:cubicBezTo>
                <a:cubicBezTo>
                  <a:pt x="0" y="134"/>
                  <a:pt x="0" y="134"/>
                  <a:pt x="0" y="134"/>
                </a:cubicBezTo>
                <a:cubicBezTo>
                  <a:pt x="0" y="145"/>
                  <a:pt x="9" y="147"/>
                  <a:pt x="23" y="151"/>
                </a:cubicBezTo>
                <a:cubicBezTo>
                  <a:pt x="23" y="149"/>
                  <a:pt x="23" y="147"/>
                  <a:pt x="23" y="144"/>
                </a:cubicBezTo>
                <a:close/>
                <a:moveTo>
                  <a:pt x="73" y="108"/>
                </a:moveTo>
                <a:cubicBezTo>
                  <a:pt x="53" y="108"/>
                  <a:pt x="36" y="124"/>
                  <a:pt x="36" y="144"/>
                </a:cubicBezTo>
                <a:cubicBezTo>
                  <a:pt x="36" y="164"/>
                  <a:pt x="53" y="181"/>
                  <a:pt x="73" y="181"/>
                </a:cubicBezTo>
                <a:cubicBezTo>
                  <a:pt x="93" y="181"/>
                  <a:pt x="109" y="164"/>
                  <a:pt x="109" y="144"/>
                </a:cubicBezTo>
                <a:cubicBezTo>
                  <a:pt x="109" y="124"/>
                  <a:pt x="93" y="108"/>
                  <a:pt x="73" y="108"/>
                </a:cubicBezTo>
                <a:close/>
                <a:moveTo>
                  <a:pt x="73" y="165"/>
                </a:moveTo>
                <a:cubicBezTo>
                  <a:pt x="61" y="165"/>
                  <a:pt x="52" y="156"/>
                  <a:pt x="52" y="144"/>
                </a:cubicBezTo>
                <a:cubicBezTo>
                  <a:pt x="52" y="133"/>
                  <a:pt x="61" y="124"/>
                  <a:pt x="73" y="124"/>
                </a:cubicBezTo>
                <a:cubicBezTo>
                  <a:pt x="84" y="124"/>
                  <a:pt x="94" y="133"/>
                  <a:pt x="94" y="144"/>
                </a:cubicBezTo>
                <a:cubicBezTo>
                  <a:pt x="94" y="156"/>
                  <a:pt x="84" y="165"/>
                  <a:pt x="73" y="165"/>
                </a:cubicBezTo>
                <a:close/>
                <a:moveTo>
                  <a:pt x="286" y="108"/>
                </a:moveTo>
                <a:cubicBezTo>
                  <a:pt x="266" y="108"/>
                  <a:pt x="250" y="124"/>
                  <a:pt x="250" y="144"/>
                </a:cubicBezTo>
                <a:cubicBezTo>
                  <a:pt x="250" y="164"/>
                  <a:pt x="266" y="181"/>
                  <a:pt x="286" y="181"/>
                </a:cubicBezTo>
                <a:cubicBezTo>
                  <a:pt x="307" y="181"/>
                  <a:pt x="323" y="164"/>
                  <a:pt x="323" y="144"/>
                </a:cubicBezTo>
                <a:cubicBezTo>
                  <a:pt x="323" y="124"/>
                  <a:pt x="307" y="108"/>
                  <a:pt x="286" y="108"/>
                </a:cubicBezTo>
                <a:close/>
                <a:moveTo>
                  <a:pt x="286" y="165"/>
                </a:moveTo>
                <a:cubicBezTo>
                  <a:pt x="275" y="165"/>
                  <a:pt x="266" y="156"/>
                  <a:pt x="266" y="144"/>
                </a:cubicBezTo>
                <a:cubicBezTo>
                  <a:pt x="266" y="133"/>
                  <a:pt x="275" y="124"/>
                  <a:pt x="286" y="124"/>
                </a:cubicBezTo>
                <a:cubicBezTo>
                  <a:pt x="298" y="124"/>
                  <a:pt x="307" y="133"/>
                  <a:pt x="307" y="144"/>
                </a:cubicBezTo>
                <a:cubicBezTo>
                  <a:pt x="307" y="156"/>
                  <a:pt x="298" y="165"/>
                  <a:pt x="286" y="165"/>
                </a:cubicBezTo>
                <a:close/>
                <a:moveTo>
                  <a:pt x="348" y="79"/>
                </a:moveTo>
                <a:cubicBezTo>
                  <a:pt x="345" y="65"/>
                  <a:pt x="338" y="61"/>
                  <a:pt x="319" y="59"/>
                </a:cubicBezTo>
                <a:cubicBezTo>
                  <a:pt x="293" y="55"/>
                  <a:pt x="249" y="49"/>
                  <a:pt x="249" y="49"/>
                </a:cubicBezTo>
                <a:cubicBezTo>
                  <a:pt x="228" y="33"/>
                  <a:pt x="210" y="17"/>
                  <a:pt x="179" y="14"/>
                </a:cubicBezTo>
                <a:cubicBezTo>
                  <a:pt x="177" y="10"/>
                  <a:pt x="177" y="10"/>
                  <a:pt x="177" y="10"/>
                </a:cubicBezTo>
                <a:cubicBezTo>
                  <a:pt x="176" y="9"/>
                  <a:pt x="173" y="0"/>
                  <a:pt x="162" y="0"/>
                </a:cubicBezTo>
                <a:cubicBezTo>
                  <a:pt x="90" y="0"/>
                  <a:pt x="90" y="0"/>
                  <a:pt x="90" y="0"/>
                </a:cubicBezTo>
                <a:cubicBezTo>
                  <a:pt x="79" y="0"/>
                  <a:pt x="76" y="6"/>
                  <a:pt x="75" y="9"/>
                </a:cubicBezTo>
                <a:cubicBezTo>
                  <a:pt x="74" y="11"/>
                  <a:pt x="73" y="14"/>
                  <a:pt x="73" y="14"/>
                </a:cubicBezTo>
                <a:cubicBezTo>
                  <a:pt x="39" y="17"/>
                  <a:pt x="5" y="50"/>
                  <a:pt x="5" y="65"/>
                </a:cubicBezTo>
                <a:cubicBezTo>
                  <a:pt x="5" y="103"/>
                  <a:pt x="5" y="103"/>
                  <a:pt x="5" y="103"/>
                </a:cubicBezTo>
                <a:cubicBezTo>
                  <a:pt x="45" y="103"/>
                  <a:pt x="45" y="103"/>
                  <a:pt x="45" y="103"/>
                </a:cubicBezTo>
                <a:cubicBezTo>
                  <a:pt x="52" y="98"/>
                  <a:pt x="59" y="95"/>
                  <a:pt x="68" y="94"/>
                </a:cubicBezTo>
                <a:cubicBezTo>
                  <a:pt x="68" y="53"/>
                  <a:pt x="68" y="53"/>
                  <a:pt x="68" y="53"/>
                </a:cubicBezTo>
                <a:cubicBezTo>
                  <a:pt x="27" y="53"/>
                  <a:pt x="27" y="53"/>
                  <a:pt x="27" y="53"/>
                </a:cubicBezTo>
                <a:cubicBezTo>
                  <a:pt x="34" y="43"/>
                  <a:pt x="56" y="24"/>
                  <a:pt x="77" y="24"/>
                </a:cubicBezTo>
                <a:cubicBezTo>
                  <a:pt x="97" y="24"/>
                  <a:pt x="97" y="24"/>
                  <a:pt x="97" y="24"/>
                </a:cubicBezTo>
                <a:cubicBezTo>
                  <a:pt x="79" y="53"/>
                  <a:pt x="79" y="53"/>
                  <a:pt x="79" y="53"/>
                </a:cubicBezTo>
                <a:cubicBezTo>
                  <a:pt x="79" y="94"/>
                  <a:pt x="79" y="94"/>
                  <a:pt x="79" y="94"/>
                </a:cubicBezTo>
                <a:cubicBezTo>
                  <a:pt x="87" y="96"/>
                  <a:pt x="95" y="98"/>
                  <a:pt x="101" y="103"/>
                </a:cubicBezTo>
                <a:cubicBezTo>
                  <a:pt x="144" y="103"/>
                  <a:pt x="144" y="103"/>
                  <a:pt x="144" y="103"/>
                </a:cubicBezTo>
                <a:cubicBezTo>
                  <a:pt x="144" y="53"/>
                  <a:pt x="144" y="53"/>
                  <a:pt x="144" y="53"/>
                </a:cubicBezTo>
                <a:cubicBezTo>
                  <a:pt x="95" y="53"/>
                  <a:pt x="95" y="53"/>
                  <a:pt x="95" y="53"/>
                </a:cubicBezTo>
                <a:cubicBezTo>
                  <a:pt x="113" y="24"/>
                  <a:pt x="113" y="24"/>
                  <a:pt x="113" y="24"/>
                </a:cubicBezTo>
                <a:cubicBezTo>
                  <a:pt x="164" y="24"/>
                  <a:pt x="164" y="24"/>
                  <a:pt x="164" y="24"/>
                </a:cubicBezTo>
                <a:cubicBezTo>
                  <a:pt x="196" y="24"/>
                  <a:pt x="210" y="35"/>
                  <a:pt x="232" y="53"/>
                </a:cubicBezTo>
                <a:cubicBezTo>
                  <a:pt x="155" y="53"/>
                  <a:pt x="155" y="53"/>
                  <a:pt x="155" y="53"/>
                </a:cubicBezTo>
                <a:cubicBezTo>
                  <a:pt x="155" y="103"/>
                  <a:pt x="155" y="103"/>
                  <a:pt x="155" y="103"/>
                </a:cubicBezTo>
                <a:cubicBezTo>
                  <a:pt x="258" y="103"/>
                  <a:pt x="258" y="103"/>
                  <a:pt x="258" y="103"/>
                </a:cubicBezTo>
                <a:cubicBezTo>
                  <a:pt x="266" y="97"/>
                  <a:pt x="276" y="94"/>
                  <a:pt x="286" y="94"/>
                </a:cubicBezTo>
                <a:cubicBezTo>
                  <a:pt x="297" y="94"/>
                  <a:pt x="307" y="97"/>
                  <a:pt x="315" y="103"/>
                </a:cubicBezTo>
                <a:cubicBezTo>
                  <a:pt x="352" y="103"/>
                  <a:pt x="352" y="103"/>
                  <a:pt x="352" y="103"/>
                </a:cubicBezTo>
                <a:lnTo>
                  <a:pt x="348" y="79"/>
                </a:lnTo>
                <a:close/>
                <a:moveTo>
                  <a:pt x="30" y="83"/>
                </a:moveTo>
                <a:cubicBezTo>
                  <a:pt x="29" y="85"/>
                  <a:pt x="21" y="94"/>
                  <a:pt x="21" y="94"/>
                </a:cubicBezTo>
                <a:cubicBezTo>
                  <a:pt x="13" y="94"/>
                  <a:pt x="13" y="94"/>
                  <a:pt x="13" y="94"/>
                </a:cubicBezTo>
                <a:cubicBezTo>
                  <a:pt x="13" y="74"/>
                  <a:pt x="13" y="74"/>
                  <a:pt x="13" y="74"/>
                </a:cubicBezTo>
                <a:cubicBezTo>
                  <a:pt x="27" y="74"/>
                  <a:pt x="27" y="74"/>
                  <a:pt x="27" y="74"/>
                </a:cubicBezTo>
                <a:cubicBezTo>
                  <a:pt x="31" y="74"/>
                  <a:pt x="34" y="78"/>
                  <a:pt x="30" y="83"/>
                </a:cubicBezTo>
                <a:close/>
                <a:moveTo>
                  <a:pt x="82" y="13"/>
                </a:moveTo>
                <a:cubicBezTo>
                  <a:pt x="82" y="12"/>
                  <a:pt x="82" y="12"/>
                  <a:pt x="82" y="12"/>
                </a:cubicBezTo>
                <a:cubicBezTo>
                  <a:pt x="83" y="10"/>
                  <a:pt x="84" y="8"/>
                  <a:pt x="90" y="8"/>
                </a:cubicBezTo>
                <a:cubicBezTo>
                  <a:pt x="162" y="8"/>
                  <a:pt x="162" y="8"/>
                  <a:pt x="162" y="8"/>
                </a:cubicBezTo>
                <a:cubicBezTo>
                  <a:pt x="167" y="8"/>
                  <a:pt x="169" y="11"/>
                  <a:pt x="169" y="13"/>
                </a:cubicBezTo>
                <a:cubicBezTo>
                  <a:pt x="170" y="13"/>
                  <a:pt x="170" y="13"/>
                  <a:pt x="170" y="13"/>
                </a:cubicBezTo>
                <a:cubicBezTo>
                  <a:pt x="170" y="13"/>
                  <a:pt x="170" y="13"/>
                  <a:pt x="170" y="13"/>
                </a:cubicBezTo>
                <a:cubicBezTo>
                  <a:pt x="151" y="13"/>
                  <a:pt x="110" y="13"/>
                  <a:pt x="82" y="13"/>
                </a:cubicBezTo>
                <a:close/>
                <a:moveTo>
                  <a:pt x="333" y="94"/>
                </a:moveTo>
                <a:cubicBezTo>
                  <a:pt x="326" y="94"/>
                  <a:pt x="323" y="93"/>
                  <a:pt x="319" y="87"/>
                </a:cubicBezTo>
                <a:cubicBezTo>
                  <a:pt x="316" y="80"/>
                  <a:pt x="316" y="80"/>
                  <a:pt x="316" y="80"/>
                </a:cubicBezTo>
                <a:cubicBezTo>
                  <a:pt x="314" y="76"/>
                  <a:pt x="317" y="74"/>
                  <a:pt x="319" y="74"/>
                </a:cubicBezTo>
                <a:cubicBezTo>
                  <a:pt x="320" y="74"/>
                  <a:pt x="332" y="74"/>
                  <a:pt x="338" y="74"/>
                </a:cubicBezTo>
                <a:cubicBezTo>
                  <a:pt x="339" y="76"/>
                  <a:pt x="340" y="78"/>
                  <a:pt x="341" y="81"/>
                </a:cubicBezTo>
                <a:cubicBezTo>
                  <a:pt x="343" y="94"/>
                  <a:pt x="343" y="94"/>
                  <a:pt x="343" y="94"/>
                </a:cubicBezTo>
                <a:lnTo>
                  <a:pt x="333" y="94"/>
                </a:lnTo>
                <a:close/>
              </a:path>
            </a:pathLst>
          </a:custGeom>
          <a:solidFill>
            <a:srgbClr val="C1C0C7"/>
          </a:solidFill>
          <a:ln>
            <a:noFill/>
          </a:ln>
          <a:extLst/>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latin typeface="+mn-lt"/>
              <a:ea typeface="+mn-ea"/>
              <a:cs typeface="+mn-cs"/>
            </a:endParaRPr>
          </a:p>
        </p:txBody>
      </p:sp>
      <p:sp>
        <p:nvSpPr>
          <p:cNvPr id="14" name="文本框 12"/>
          <p:cNvSpPr txBox="1">
            <a:spLocks noChangeArrowheads="1"/>
          </p:cNvSpPr>
          <p:nvPr/>
        </p:nvSpPr>
        <p:spPr bwMode="auto">
          <a:xfrm>
            <a:off x="6519827" y="3923490"/>
            <a:ext cx="631545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模糊控制基本原理</a:t>
            </a:r>
            <a:endParaRPr lang="en-US" altLang="zh-CN" dirty="0" smtClean="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模糊集合及隶属度函数</a:t>
            </a:r>
            <a:endParaRPr lang="en-US" altLang="zh-CN" dirty="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交通信号模糊控制器设计</a:t>
            </a:r>
            <a:endParaRPr lang="en-US" altLang="zh-CN" dirty="0" smtClean="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257978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53836"/>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smtClean="0">
                <a:solidFill>
                  <a:srgbClr val="0E1014"/>
                </a:solidFill>
                <a:latin typeface="微软雅黑" charset="-122"/>
                <a:ea typeface="微软雅黑" charset="-122"/>
                <a:cs typeface="微软雅黑" charset="-122"/>
              </a:rPr>
              <a:t>模糊控制基本原理</a:t>
            </a:r>
            <a:endParaRPr lang="en-US" altLang="zh-CN" dirty="0">
              <a:solidFill>
                <a:srgbClr val="0E1014"/>
              </a:solidFill>
              <a:latin typeface="微软雅黑" charset="-122"/>
              <a:ea typeface="微软雅黑" charset="-122"/>
              <a:cs typeface="微软雅黑" charset="-122"/>
            </a:endParaRPr>
          </a:p>
        </p:txBody>
      </p:sp>
      <p:sp>
        <p:nvSpPr>
          <p:cNvPr id="6" name="文本框 12"/>
          <p:cNvSpPr txBox="1">
            <a:spLocks noChangeArrowheads="1"/>
          </p:cNvSpPr>
          <p:nvPr/>
        </p:nvSpPr>
        <p:spPr bwMode="auto">
          <a:xfrm>
            <a:off x="3722545" y="1207951"/>
            <a:ext cx="5702809"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eaLnBrk="1" hangingPunct="1">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模糊控制三部曲</a:t>
            </a:r>
            <a:endParaRPr lang="en-US" altLang="zh-CN" dirty="0" smtClean="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endParaRPr lang="en-US" altLang="zh-CN" dirty="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模糊化</a:t>
            </a:r>
            <a:endParaRPr lang="en-US" altLang="zh-CN" dirty="0" smtClean="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endParaRPr lang="en-US" altLang="zh-CN" dirty="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模糊推理</a:t>
            </a:r>
            <a:endParaRPr lang="en-US" altLang="zh-CN" dirty="0" smtClean="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endParaRPr lang="en-US" altLang="zh-CN" dirty="0" smtClean="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反模糊化</a:t>
            </a:r>
            <a:endParaRPr lang="en-US" altLang="zh-CN" dirty="0" smtClean="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endParaRPr lang="en-US" altLang="zh-CN" dirty="0" smtClean="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1917470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模糊集合隶属度函数</a:t>
            </a:r>
            <a:endParaRPr lang="en-US" altLang="zh-CN" dirty="0">
              <a:solidFill>
                <a:srgbClr val="0E1014"/>
              </a:solidFill>
              <a:latin typeface="微软雅黑" charset="-122"/>
              <a:ea typeface="微软雅黑" charset="-122"/>
              <a:cs typeface="微软雅黑" charset="-122"/>
            </a:endParaRPr>
          </a:p>
        </p:txBody>
      </p:sp>
      <p:sp>
        <p:nvSpPr>
          <p:cNvPr id="6" name="文本框 12"/>
          <p:cNvSpPr txBox="1">
            <a:spLocks noChangeArrowheads="1"/>
          </p:cNvSpPr>
          <p:nvPr/>
        </p:nvSpPr>
        <p:spPr bwMode="auto">
          <a:xfrm>
            <a:off x="0" y="1898393"/>
            <a:ext cx="11983548"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a:solidFill>
                  <a:srgbClr val="C1C0C7"/>
                </a:solidFill>
                <a:latin typeface="微软雅黑" charset="-122"/>
                <a:ea typeface="微软雅黑" charset="-122"/>
                <a:cs typeface="微软雅黑" charset="-122"/>
              </a:rPr>
              <a:t>若对论域（研究的范围）</a:t>
            </a:r>
            <a:r>
              <a:rPr lang="en-US" altLang="zh-CN" dirty="0">
                <a:solidFill>
                  <a:srgbClr val="C1C0C7"/>
                </a:solidFill>
                <a:latin typeface="微软雅黑" charset="-122"/>
                <a:ea typeface="微软雅黑" charset="-122"/>
                <a:cs typeface="微软雅黑" charset="-122"/>
              </a:rPr>
              <a:t>U</a:t>
            </a:r>
            <a:r>
              <a:rPr lang="zh-CN" altLang="en-US" dirty="0">
                <a:solidFill>
                  <a:srgbClr val="C1C0C7"/>
                </a:solidFill>
                <a:latin typeface="微软雅黑" charset="-122"/>
                <a:ea typeface="微软雅黑" charset="-122"/>
                <a:cs typeface="微软雅黑" charset="-122"/>
              </a:rPr>
              <a:t>中的任一元素</a:t>
            </a:r>
            <a:r>
              <a:rPr lang="en-US" altLang="zh-CN" dirty="0">
                <a:solidFill>
                  <a:srgbClr val="C1C0C7"/>
                </a:solidFill>
                <a:latin typeface="微软雅黑" charset="-122"/>
                <a:ea typeface="微软雅黑" charset="-122"/>
                <a:cs typeface="微软雅黑" charset="-122"/>
              </a:rPr>
              <a:t>x</a:t>
            </a:r>
            <a:r>
              <a:rPr lang="zh-CN" altLang="en-US" dirty="0">
                <a:solidFill>
                  <a:srgbClr val="C1C0C7"/>
                </a:solidFill>
                <a:latin typeface="微软雅黑" charset="-122"/>
                <a:ea typeface="微软雅黑" charset="-122"/>
                <a:cs typeface="微软雅黑" charset="-122"/>
              </a:rPr>
              <a:t>，都有一个数</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a:t>
            </a:r>
            <a:r>
              <a:rPr lang="en-US" altLang="zh-CN" dirty="0">
                <a:solidFill>
                  <a:srgbClr val="C1C0C7"/>
                </a:solidFill>
                <a:latin typeface="微软雅黑" charset="-122"/>
                <a:ea typeface="微软雅黑" charset="-122"/>
                <a:cs typeface="微软雅黑" charset="-122"/>
              </a:rPr>
              <a:t>x</a:t>
            </a:r>
            <a:r>
              <a:rPr lang="zh-CN" altLang="en-US" dirty="0">
                <a:solidFill>
                  <a:srgbClr val="C1C0C7"/>
                </a:solidFill>
                <a:latin typeface="微软雅黑" charset="-122"/>
                <a:ea typeface="微软雅黑" charset="-122"/>
                <a:cs typeface="微软雅黑" charset="-122"/>
              </a:rPr>
              <a:t>）∈</a:t>
            </a:r>
            <a:r>
              <a:rPr lang="en-US" altLang="zh-CN" dirty="0">
                <a:solidFill>
                  <a:srgbClr val="C1C0C7"/>
                </a:solidFill>
                <a:latin typeface="微软雅黑" charset="-122"/>
                <a:ea typeface="微软雅黑" charset="-122"/>
                <a:cs typeface="微软雅黑" charset="-122"/>
              </a:rPr>
              <a:t>[0</a:t>
            </a:r>
            <a:r>
              <a:rPr lang="zh-CN" altLang="en-US" dirty="0">
                <a:solidFill>
                  <a:srgbClr val="C1C0C7"/>
                </a:solidFill>
                <a:latin typeface="微软雅黑" charset="-122"/>
                <a:ea typeface="微软雅黑" charset="-122"/>
                <a:cs typeface="微软雅黑" charset="-122"/>
              </a:rPr>
              <a:t>，</a:t>
            </a:r>
            <a:r>
              <a:rPr lang="en-US" altLang="zh-CN" dirty="0">
                <a:solidFill>
                  <a:srgbClr val="C1C0C7"/>
                </a:solidFill>
                <a:latin typeface="微软雅黑" charset="-122"/>
                <a:ea typeface="微软雅黑" charset="-122"/>
                <a:cs typeface="微软雅黑" charset="-122"/>
              </a:rPr>
              <a:t>1]</a:t>
            </a:r>
            <a:r>
              <a:rPr lang="zh-CN" altLang="en-US" dirty="0">
                <a:solidFill>
                  <a:srgbClr val="C1C0C7"/>
                </a:solidFill>
                <a:latin typeface="微软雅黑" charset="-122"/>
                <a:ea typeface="微软雅黑" charset="-122"/>
                <a:cs typeface="微软雅黑" charset="-122"/>
              </a:rPr>
              <a:t>与之对应，则称</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为</a:t>
            </a:r>
            <a:r>
              <a:rPr lang="en-US" altLang="zh-CN" dirty="0">
                <a:solidFill>
                  <a:srgbClr val="C1C0C7"/>
                </a:solidFill>
                <a:latin typeface="微软雅黑" charset="-122"/>
                <a:ea typeface="微软雅黑" charset="-122"/>
                <a:cs typeface="微软雅黑" charset="-122"/>
              </a:rPr>
              <a:t>U</a:t>
            </a:r>
            <a:r>
              <a:rPr lang="zh-CN" altLang="en-US" dirty="0">
                <a:solidFill>
                  <a:srgbClr val="C1C0C7"/>
                </a:solidFill>
                <a:latin typeface="微软雅黑" charset="-122"/>
                <a:ea typeface="微软雅黑" charset="-122"/>
                <a:cs typeface="微软雅黑" charset="-122"/>
              </a:rPr>
              <a:t>上的模糊集，</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a:t>
            </a:r>
            <a:r>
              <a:rPr lang="en-US" altLang="zh-CN" dirty="0">
                <a:solidFill>
                  <a:srgbClr val="C1C0C7"/>
                </a:solidFill>
                <a:latin typeface="微软雅黑" charset="-122"/>
                <a:ea typeface="微软雅黑" charset="-122"/>
                <a:cs typeface="微软雅黑" charset="-122"/>
              </a:rPr>
              <a:t>x </a:t>
            </a:r>
            <a:r>
              <a:rPr lang="zh-CN" altLang="en-US" dirty="0">
                <a:solidFill>
                  <a:srgbClr val="C1C0C7"/>
                </a:solidFill>
                <a:latin typeface="微软雅黑" charset="-122"/>
                <a:ea typeface="微软雅黑" charset="-122"/>
                <a:cs typeface="微软雅黑" charset="-122"/>
              </a:rPr>
              <a:t>）称为</a:t>
            </a:r>
            <a:r>
              <a:rPr lang="en-US" altLang="zh-CN" dirty="0">
                <a:solidFill>
                  <a:srgbClr val="C1C0C7"/>
                </a:solidFill>
                <a:latin typeface="微软雅黑" charset="-122"/>
                <a:ea typeface="微软雅黑" charset="-122"/>
                <a:cs typeface="微软雅黑" charset="-122"/>
              </a:rPr>
              <a:t>x</a:t>
            </a:r>
            <a:r>
              <a:rPr lang="zh-CN" altLang="en-US" dirty="0">
                <a:solidFill>
                  <a:srgbClr val="C1C0C7"/>
                </a:solidFill>
                <a:latin typeface="微软雅黑" charset="-122"/>
                <a:ea typeface="微软雅黑" charset="-122"/>
                <a:cs typeface="微软雅黑" charset="-122"/>
              </a:rPr>
              <a:t>对</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的隶属度。当</a:t>
            </a:r>
            <a:r>
              <a:rPr lang="en-US" altLang="zh-CN" dirty="0">
                <a:solidFill>
                  <a:srgbClr val="C1C0C7"/>
                </a:solidFill>
                <a:latin typeface="微软雅黑" charset="-122"/>
                <a:ea typeface="微软雅黑" charset="-122"/>
                <a:cs typeface="微软雅黑" charset="-122"/>
              </a:rPr>
              <a:t>x</a:t>
            </a:r>
            <a:r>
              <a:rPr lang="zh-CN" altLang="en-US" dirty="0">
                <a:solidFill>
                  <a:srgbClr val="C1C0C7"/>
                </a:solidFill>
                <a:latin typeface="微软雅黑" charset="-122"/>
                <a:ea typeface="微软雅黑" charset="-122"/>
                <a:cs typeface="微软雅黑" charset="-122"/>
              </a:rPr>
              <a:t>在</a:t>
            </a:r>
            <a:r>
              <a:rPr lang="en-US" altLang="zh-CN" dirty="0">
                <a:solidFill>
                  <a:srgbClr val="C1C0C7"/>
                </a:solidFill>
                <a:latin typeface="微软雅黑" charset="-122"/>
                <a:ea typeface="微软雅黑" charset="-122"/>
                <a:cs typeface="微软雅黑" charset="-122"/>
              </a:rPr>
              <a:t>U</a:t>
            </a:r>
            <a:r>
              <a:rPr lang="zh-CN" altLang="en-US" dirty="0">
                <a:solidFill>
                  <a:srgbClr val="C1C0C7"/>
                </a:solidFill>
                <a:latin typeface="微软雅黑" charset="-122"/>
                <a:ea typeface="微软雅黑" charset="-122"/>
                <a:cs typeface="微软雅黑" charset="-122"/>
              </a:rPr>
              <a:t>中变动时，</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 </a:t>
            </a:r>
            <a:r>
              <a:rPr lang="en-US" altLang="zh-CN" dirty="0">
                <a:solidFill>
                  <a:srgbClr val="C1C0C7"/>
                </a:solidFill>
                <a:latin typeface="微软雅黑" charset="-122"/>
                <a:ea typeface="微软雅黑" charset="-122"/>
                <a:cs typeface="微软雅黑" charset="-122"/>
              </a:rPr>
              <a:t>x</a:t>
            </a:r>
            <a:r>
              <a:rPr lang="zh-CN" altLang="en-US" dirty="0">
                <a:solidFill>
                  <a:srgbClr val="C1C0C7"/>
                </a:solidFill>
                <a:latin typeface="微软雅黑" charset="-122"/>
                <a:ea typeface="微软雅黑" charset="-122"/>
                <a:cs typeface="微软雅黑" charset="-122"/>
              </a:rPr>
              <a:t>）就是一个函数，称为</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的隶属函数。隶属度</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a:t>
            </a:r>
            <a:r>
              <a:rPr lang="en-US" altLang="zh-CN" dirty="0">
                <a:solidFill>
                  <a:srgbClr val="C1C0C7"/>
                </a:solidFill>
                <a:latin typeface="微软雅黑" charset="-122"/>
                <a:ea typeface="微软雅黑" charset="-122"/>
                <a:cs typeface="微软雅黑" charset="-122"/>
              </a:rPr>
              <a:t>x</a:t>
            </a:r>
            <a:r>
              <a:rPr lang="zh-CN" altLang="en-US" dirty="0">
                <a:solidFill>
                  <a:srgbClr val="C1C0C7"/>
                </a:solidFill>
                <a:latin typeface="微软雅黑" charset="-122"/>
                <a:ea typeface="微软雅黑" charset="-122"/>
                <a:cs typeface="微软雅黑" charset="-122"/>
              </a:rPr>
              <a:t>）越接近于</a:t>
            </a:r>
            <a:r>
              <a:rPr lang="en-US" altLang="zh-CN" dirty="0">
                <a:solidFill>
                  <a:srgbClr val="C1C0C7"/>
                </a:solidFill>
                <a:latin typeface="微软雅黑" charset="-122"/>
                <a:ea typeface="微软雅黑" charset="-122"/>
                <a:cs typeface="微软雅黑" charset="-122"/>
              </a:rPr>
              <a:t>1</a:t>
            </a:r>
            <a:r>
              <a:rPr lang="zh-CN" altLang="en-US" dirty="0">
                <a:solidFill>
                  <a:srgbClr val="C1C0C7"/>
                </a:solidFill>
                <a:latin typeface="微软雅黑" charset="-122"/>
                <a:ea typeface="微软雅黑" charset="-122"/>
                <a:cs typeface="微软雅黑" charset="-122"/>
              </a:rPr>
              <a:t>，表示</a:t>
            </a:r>
            <a:r>
              <a:rPr lang="en-US" altLang="zh-CN" dirty="0">
                <a:solidFill>
                  <a:srgbClr val="C1C0C7"/>
                </a:solidFill>
                <a:latin typeface="微软雅黑" charset="-122"/>
                <a:ea typeface="微软雅黑" charset="-122"/>
                <a:cs typeface="微软雅黑" charset="-122"/>
              </a:rPr>
              <a:t>x</a:t>
            </a:r>
            <a:r>
              <a:rPr lang="zh-CN" altLang="en-US" dirty="0">
                <a:solidFill>
                  <a:srgbClr val="C1C0C7"/>
                </a:solidFill>
                <a:latin typeface="微软雅黑" charset="-122"/>
                <a:ea typeface="微软雅黑" charset="-122"/>
                <a:cs typeface="微软雅黑" charset="-122"/>
              </a:rPr>
              <a:t>属于</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的程度越高，</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a:t>
            </a:r>
            <a:r>
              <a:rPr lang="en-US" altLang="zh-CN" dirty="0">
                <a:solidFill>
                  <a:srgbClr val="C1C0C7"/>
                </a:solidFill>
                <a:latin typeface="微软雅黑" charset="-122"/>
                <a:ea typeface="微软雅黑" charset="-122"/>
                <a:cs typeface="微软雅黑" charset="-122"/>
              </a:rPr>
              <a:t>x</a:t>
            </a:r>
            <a:r>
              <a:rPr lang="zh-CN" altLang="en-US" dirty="0">
                <a:solidFill>
                  <a:srgbClr val="C1C0C7"/>
                </a:solidFill>
                <a:latin typeface="微软雅黑" charset="-122"/>
                <a:ea typeface="微软雅黑" charset="-122"/>
                <a:cs typeface="微软雅黑" charset="-122"/>
              </a:rPr>
              <a:t>）越接近于</a:t>
            </a:r>
            <a:r>
              <a:rPr lang="en-US" altLang="zh-CN" dirty="0">
                <a:solidFill>
                  <a:srgbClr val="C1C0C7"/>
                </a:solidFill>
                <a:latin typeface="微软雅黑" charset="-122"/>
                <a:ea typeface="微软雅黑" charset="-122"/>
                <a:cs typeface="微软雅黑" charset="-122"/>
              </a:rPr>
              <a:t>0</a:t>
            </a:r>
            <a:r>
              <a:rPr lang="zh-CN" altLang="en-US" dirty="0">
                <a:solidFill>
                  <a:srgbClr val="C1C0C7"/>
                </a:solidFill>
                <a:latin typeface="微软雅黑" charset="-122"/>
                <a:ea typeface="微软雅黑" charset="-122"/>
                <a:cs typeface="微软雅黑" charset="-122"/>
              </a:rPr>
              <a:t>表示</a:t>
            </a:r>
            <a:r>
              <a:rPr lang="en-US" altLang="zh-CN" dirty="0">
                <a:solidFill>
                  <a:srgbClr val="C1C0C7"/>
                </a:solidFill>
                <a:latin typeface="微软雅黑" charset="-122"/>
                <a:ea typeface="微软雅黑" charset="-122"/>
                <a:cs typeface="微软雅黑" charset="-122"/>
              </a:rPr>
              <a:t>x</a:t>
            </a:r>
            <a:r>
              <a:rPr lang="zh-CN" altLang="en-US" dirty="0">
                <a:solidFill>
                  <a:srgbClr val="C1C0C7"/>
                </a:solidFill>
                <a:latin typeface="微软雅黑" charset="-122"/>
                <a:ea typeface="微软雅黑" charset="-122"/>
                <a:cs typeface="微软雅黑" charset="-122"/>
              </a:rPr>
              <a:t>属于</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的程度越低。用取值于区间</a:t>
            </a:r>
            <a:r>
              <a:rPr lang="en-US" altLang="zh-CN" dirty="0">
                <a:solidFill>
                  <a:srgbClr val="C1C0C7"/>
                </a:solidFill>
                <a:latin typeface="微软雅黑" charset="-122"/>
                <a:ea typeface="微软雅黑" charset="-122"/>
                <a:cs typeface="微软雅黑" charset="-122"/>
              </a:rPr>
              <a:t>0</a:t>
            </a:r>
            <a:r>
              <a:rPr lang="zh-CN" altLang="en-US" dirty="0">
                <a:solidFill>
                  <a:srgbClr val="C1C0C7"/>
                </a:solidFill>
                <a:latin typeface="微软雅黑" charset="-122"/>
                <a:ea typeface="微软雅黑" charset="-122"/>
                <a:cs typeface="微软雅黑" charset="-122"/>
              </a:rPr>
              <a:t>，</a:t>
            </a:r>
            <a:r>
              <a:rPr lang="en-US" altLang="zh-CN" dirty="0">
                <a:solidFill>
                  <a:srgbClr val="C1C0C7"/>
                </a:solidFill>
                <a:latin typeface="微软雅黑" charset="-122"/>
                <a:ea typeface="微软雅黑" charset="-122"/>
                <a:cs typeface="微软雅黑" charset="-122"/>
              </a:rPr>
              <a:t>1</a:t>
            </a:r>
            <a:r>
              <a:rPr lang="zh-CN" altLang="en-US" dirty="0">
                <a:solidFill>
                  <a:srgbClr val="C1C0C7"/>
                </a:solidFill>
                <a:latin typeface="微软雅黑" charset="-122"/>
                <a:ea typeface="微软雅黑" charset="-122"/>
                <a:cs typeface="微软雅黑" charset="-122"/>
              </a:rPr>
              <a:t>的隶属函数</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a:t>
            </a:r>
            <a:r>
              <a:rPr lang="en-US" altLang="zh-CN" dirty="0">
                <a:solidFill>
                  <a:srgbClr val="C1C0C7"/>
                </a:solidFill>
                <a:latin typeface="微软雅黑" charset="-122"/>
                <a:ea typeface="微软雅黑" charset="-122"/>
                <a:cs typeface="微软雅黑" charset="-122"/>
              </a:rPr>
              <a:t>x</a:t>
            </a:r>
            <a:r>
              <a:rPr lang="zh-CN" altLang="en-US" dirty="0">
                <a:solidFill>
                  <a:srgbClr val="C1C0C7"/>
                </a:solidFill>
                <a:latin typeface="微软雅黑" charset="-122"/>
                <a:ea typeface="微软雅黑" charset="-122"/>
                <a:cs typeface="微软雅黑" charset="-122"/>
              </a:rPr>
              <a:t>）表征</a:t>
            </a:r>
            <a:r>
              <a:rPr lang="en-US" altLang="zh-CN" dirty="0">
                <a:solidFill>
                  <a:srgbClr val="C1C0C7"/>
                </a:solidFill>
                <a:latin typeface="微软雅黑" charset="-122"/>
                <a:ea typeface="微软雅黑" charset="-122"/>
                <a:cs typeface="微软雅黑" charset="-122"/>
              </a:rPr>
              <a:t>x </a:t>
            </a:r>
            <a:r>
              <a:rPr lang="zh-CN" altLang="en-US" dirty="0">
                <a:solidFill>
                  <a:srgbClr val="C1C0C7"/>
                </a:solidFill>
                <a:latin typeface="微软雅黑" charset="-122"/>
                <a:ea typeface="微软雅黑" charset="-122"/>
                <a:cs typeface="微软雅黑" charset="-122"/>
              </a:rPr>
              <a:t>属于</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的程度高低。</a:t>
            </a:r>
            <a:endParaRPr lang="en-US" altLang="zh-CN" dirty="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79334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模糊控制器设计</a:t>
            </a:r>
            <a:endParaRPr lang="en-US" altLang="zh-CN" dirty="0">
              <a:solidFill>
                <a:srgbClr val="0E1014"/>
              </a:solidFill>
              <a:latin typeface="微软雅黑" charset="-122"/>
              <a:ea typeface="微软雅黑" charset="-122"/>
              <a:cs typeface="微软雅黑" charset="-122"/>
            </a:endParaRPr>
          </a:p>
        </p:txBody>
      </p:sp>
      <p:sp>
        <p:nvSpPr>
          <p:cNvPr id="8" name="文本框 12"/>
          <p:cNvSpPr txBox="1">
            <a:spLocks noChangeArrowheads="1"/>
          </p:cNvSpPr>
          <p:nvPr/>
        </p:nvSpPr>
        <p:spPr bwMode="auto">
          <a:xfrm>
            <a:off x="3641762" y="777605"/>
            <a:ext cx="48442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两级模糊控制系统框图</a:t>
            </a:r>
            <a:endParaRPr lang="en-US" altLang="zh-CN" dirty="0">
              <a:solidFill>
                <a:srgbClr val="C1C0C7"/>
              </a:solidFill>
              <a:latin typeface="微软雅黑" charset="-122"/>
              <a:ea typeface="微软雅黑" charset="-122"/>
              <a:cs typeface="微软雅黑" charset="-122"/>
            </a:endParaRPr>
          </a:p>
        </p:txBody>
      </p:sp>
      <p:sp>
        <p:nvSpPr>
          <p:cNvPr id="11" name="文本框 12"/>
          <p:cNvSpPr txBox="1">
            <a:spLocks noChangeArrowheads="1"/>
          </p:cNvSpPr>
          <p:nvPr/>
        </p:nvSpPr>
        <p:spPr bwMode="auto">
          <a:xfrm>
            <a:off x="6909796" y="3867304"/>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东西直行</a:t>
            </a:r>
            <a:endParaRPr lang="en-US" altLang="zh-CN" sz="1800" dirty="0">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3" name="文本框 12"/>
          <p:cNvSpPr txBox="1">
            <a:spLocks noChangeArrowheads="1"/>
          </p:cNvSpPr>
          <p:nvPr/>
        </p:nvSpPr>
        <p:spPr bwMode="auto">
          <a:xfrm>
            <a:off x="6942756" y="5634435"/>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南北直行</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pic>
        <p:nvPicPr>
          <p:cNvPr id="2" name="图片 1"/>
          <p:cNvPicPr>
            <a:picLocks noChangeAspect="1"/>
          </p:cNvPicPr>
          <p:nvPr/>
        </p:nvPicPr>
        <p:blipFill>
          <a:blip r:embed="rId5"/>
          <a:stretch>
            <a:fillRect/>
          </a:stretch>
        </p:blipFill>
        <p:spPr>
          <a:xfrm>
            <a:off x="2333182" y="1777831"/>
            <a:ext cx="7461396" cy="4285839"/>
          </a:xfrm>
          <a:prstGeom prst="rect">
            <a:avLst/>
          </a:prstGeom>
        </p:spPr>
      </p:pic>
    </p:spTree>
    <p:extLst>
      <p:ext uri="{BB962C8B-B14F-4D97-AF65-F5344CB8AC3E}">
        <p14:creationId xmlns:p14="http://schemas.microsoft.com/office/powerpoint/2010/main" val="22243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模糊控制器设计</a:t>
            </a:r>
            <a:endParaRPr lang="en-US" altLang="zh-CN" dirty="0">
              <a:solidFill>
                <a:srgbClr val="0E1014"/>
              </a:solidFill>
              <a:latin typeface="微软雅黑" charset="-122"/>
              <a:ea typeface="微软雅黑" charset="-122"/>
              <a:cs typeface="微软雅黑" charset="-122"/>
            </a:endParaRPr>
          </a:p>
        </p:txBody>
      </p:sp>
      <p:sp>
        <p:nvSpPr>
          <p:cNvPr id="8" name="文本框 12"/>
          <p:cNvSpPr txBox="1">
            <a:spLocks noChangeArrowheads="1"/>
          </p:cNvSpPr>
          <p:nvPr/>
        </p:nvSpPr>
        <p:spPr bwMode="auto">
          <a:xfrm>
            <a:off x="4007985" y="405304"/>
            <a:ext cx="4844236"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三个模块</a:t>
            </a:r>
            <a:endParaRPr lang="en-US" altLang="zh-CN" dirty="0" smtClean="0">
              <a:solidFill>
                <a:srgbClr val="C1C0C7"/>
              </a:solidFill>
              <a:latin typeface="微软雅黑" charset="-122"/>
              <a:ea typeface="微软雅黑" charset="-122"/>
              <a:cs typeface="微软雅黑" charset="-122"/>
            </a:endParaRPr>
          </a:p>
          <a:p>
            <a:pPr>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绿灯相位交通强度模块</a:t>
            </a:r>
            <a:endParaRPr lang="en-US" altLang="zh-CN" dirty="0" smtClean="0">
              <a:solidFill>
                <a:srgbClr val="C1C0C7"/>
              </a:solidFill>
              <a:latin typeface="微软雅黑" charset="-122"/>
              <a:ea typeface="微软雅黑" charset="-122"/>
              <a:cs typeface="微软雅黑" charset="-122"/>
            </a:endParaRPr>
          </a:p>
          <a:p>
            <a:pPr>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红灯相位交通强度模块</a:t>
            </a:r>
            <a:endParaRPr lang="en-US" altLang="zh-CN" dirty="0" smtClean="0">
              <a:solidFill>
                <a:srgbClr val="C1C0C7"/>
              </a:solidFill>
              <a:latin typeface="微软雅黑" charset="-122"/>
              <a:ea typeface="微软雅黑" charset="-122"/>
              <a:cs typeface="微软雅黑" charset="-122"/>
            </a:endParaRPr>
          </a:p>
          <a:p>
            <a:pPr>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相位决策模块</a:t>
            </a:r>
            <a:endParaRPr lang="en-US" altLang="zh-CN" dirty="0">
              <a:solidFill>
                <a:srgbClr val="C1C0C7"/>
              </a:solidFill>
              <a:latin typeface="微软雅黑" charset="-122"/>
              <a:ea typeface="微软雅黑" charset="-122"/>
              <a:cs typeface="微软雅黑" charset="-122"/>
            </a:endParaRPr>
          </a:p>
        </p:txBody>
      </p:sp>
      <p:sp>
        <p:nvSpPr>
          <p:cNvPr id="11" name="文本框 12"/>
          <p:cNvSpPr txBox="1">
            <a:spLocks noChangeArrowheads="1"/>
          </p:cNvSpPr>
          <p:nvPr/>
        </p:nvSpPr>
        <p:spPr bwMode="auto">
          <a:xfrm>
            <a:off x="6909796" y="3867304"/>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东西直行</a:t>
            </a:r>
            <a:endParaRPr lang="en-US" altLang="zh-CN" sz="1800" dirty="0">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3" name="文本框 12"/>
          <p:cNvSpPr txBox="1">
            <a:spLocks noChangeArrowheads="1"/>
          </p:cNvSpPr>
          <p:nvPr/>
        </p:nvSpPr>
        <p:spPr bwMode="auto">
          <a:xfrm>
            <a:off x="6942756" y="5634435"/>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南北直行</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pic>
        <p:nvPicPr>
          <p:cNvPr id="15" name="图片 14"/>
          <p:cNvPicPr/>
          <p:nvPr/>
        </p:nvPicPr>
        <p:blipFill>
          <a:blip r:embed="rId5"/>
          <a:stretch>
            <a:fillRect/>
          </a:stretch>
        </p:blipFill>
        <p:spPr>
          <a:xfrm>
            <a:off x="754719" y="3010590"/>
            <a:ext cx="10334251" cy="3053080"/>
          </a:xfrm>
          <a:prstGeom prst="rect">
            <a:avLst/>
          </a:prstGeom>
        </p:spPr>
      </p:pic>
    </p:spTree>
    <p:extLst>
      <p:ext uri="{BB962C8B-B14F-4D97-AF65-F5344CB8AC3E}">
        <p14:creationId xmlns:p14="http://schemas.microsoft.com/office/powerpoint/2010/main" val="86503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模糊控制器设计</a:t>
            </a:r>
            <a:endParaRPr lang="en-US" altLang="zh-CN" dirty="0">
              <a:solidFill>
                <a:srgbClr val="0E1014"/>
              </a:solidFill>
              <a:latin typeface="微软雅黑" charset="-122"/>
              <a:ea typeface="微软雅黑" charset="-122"/>
              <a:cs typeface="微软雅黑" charset="-122"/>
            </a:endParaRPr>
          </a:p>
        </p:txBody>
      </p:sp>
      <p:sp>
        <p:nvSpPr>
          <p:cNvPr id="8" name="文本框 12"/>
          <p:cNvSpPr txBox="1">
            <a:spLocks noChangeArrowheads="1"/>
          </p:cNvSpPr>
          <p:nvPr/>
        </p:nvSpPr>
        <p:spPr bwMode="auto">
          <a:xfrm>
            <a:off x="542152" y="3128640"/>
            <a:ext cx="48442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a:solidFill>
                  <a:srgbClr val="C1C0C7"/>
                </a:solidFill>
                <a:latin typeface="微软雅黑" charset="-122"/>
                <a:ea typeface="微软雅黑" charset="-122"/>
                <a:cs typeface="微软雅黑" charset="-122"/>
              </a:rPr>
              <a:t>绿灯相位交通</a:t>
            </a:r>
            <a:r>
              <a:rPr lang="zh-CN" altLang="en-US">
                <a:solidFill>
                  <a:srgbClr val="C1C0C7"/>
                </a:solidFill>
                <a:latin typeface="微软雅黑" charset="-122"/>
                <a:ea typeface="微软雅黑" charset="-122"/>
                <a:cs typeface="微软雅黑" charset="-122"/>
              </a:rPr>
              <a:t>强度</a:t>
            </a:r>
            <a:r>
              <a:rPr lang="zh-CN" altLang="en-US" smtClean="0">
                <a:solidFill>
                  <a:srgbClr val="C1C0C7"/>
                </a:solidFill>
                <a:latin typeface="微软雅黑" charset="-122"/>
                <a:ea typeface="微软雅黑" charset="-122"/>
                <a:cs typeface="微软雅黑" charset="-122"/>
              </a:rPr>
              <a:t>模块</a:t>
            </a:r>
            <a:endParaRPr lang="en-US" altLang="zh-CN" dirty="0">
              <a:solidFill>
                <a:srgbClr val="C1C0C7"/>
              </a:solidFill>
              <a:latin typeface="微软雅黑" charset="-122"/>
              <a:ea typeface="微软雅黑" charset="-122"/>
              <a:cs typeface="微软雅黑" charset="-122"/>
            </a:endParaRPr>
          </a:p>
        </p:txBody>
      </p:sp>
      <p:sp>
        <p:nvSpPr>
          <p:cNvPr id="11" name="文本框 12"/>
          <p:cNvSpPr txBox="1">
            <a:spLocks noChangeArrowheads="1"/>
          </p:cNvSpPr>
          <p:nvPr/>
        </p:nvSpPr>
        <p:spPr bwMode="auto">
          <a:xfrm>
            <a:off x="6909796" y="3867304"/>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东西直行</a:t>
            </a:r>
            <a:endParaRPr lang="en-US" altLang="zh-CN" sz="1800" dirty="0">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3" name="文本框 12"/>
          <p:cNvSpPr txBox="1">
            <a:spLocks noChangeArrowheads="1"/>
          </p:cNvSpPr>
          <p:nvPr/>
        </p:nvSpPr>
        <p:spPr bwMode="auto">
          <a:xfrm>
            <a:off x="6942756" y="5634435"/>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南北直行</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pic>
        <p:nvPicPr>
          <p:cNvPr id="2" name="图片 1"/>
          <p:cNvPicPr>
            <a:picLocks noChangeAspect="1"/>
          </p:cNvPicPr>
          <p:nvPr/>
        </p:nvPicPr>
        <p:blipFill>
          <a:blip r:embed="rId5"/>
          <a:stretch>
            <a:fillRect/>
          </a:stretch>
        </p:blipFill>
        <p:spPr>
          <a:xfrm>
            <a:off x="5057799" y="577056"/>
            <a:ext cx="6513724" cy="5345651"/>
          </a:xfrm>
          <a:prstGeom prst="rect">
            <a:avLst/>
          </a:prstGeom>
        </p:spPr>
      </p:pic>
    </p:spTree>
    <p:extLst>
      <p:ext uri="{BB962C8B-B14F-4D97-AF65-F5344CB8AC3E}">
        <p14:creationId xmlns:p14="http://schemas.microsoft.com/office/powerpoint/2010/main" val="158801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模糊控制器设计</a:t>
            </a:r>
            <a:endParaRPr lang="en-US" altLang="zh-CN" dirty="0">
              <a:solidFill>
                <a:srgbClr val="0E1014"/>
              </a:solidFill>
              <a:latin typeface="微软雅黑" charset="-122"/>
              <a:ea typeface="微软雅黑" charset="-122"/>
              <a:cs typeface="微软雅黑" charset="-122"/>
            </a:endParaRPr>
          </a:p>
        </p:txBody>
      </p:sp>
      <p:sp>
        <p:nvSpPr>
          <p:cNvPr id="8" name="文本框 12"/>
          <p:cNvSpPr txBox="1">
            <a:spLocks noChangeArrowheads="1"/>
          </p:cNvSpPr>
          <p:nvPr/>
        </p:nvSpPr>
        <p:spPr bwMode="auto">
          <a:xfrm>
            <a:off x="542152" y="1930060"/>
            <a:ext cx="4844236"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a:solidFill>
                  <a:srgbClr val="C1C0C7"/>
                </a:solidFill>
                <a:latin typeface="微软雅黑" charset="-122"/>
                <a:ea typeface="微软雅黑" charset="-122"/>
                <a:cs typeface="微软雅黑" charset="-122"/>
              </a:rPr>
              <a:t>绿灯相位交通强度</a:t>
            </a:r>
            <a:r>
              <a:rPr lang="zh-CN" altLang="en-US" dirty="0" smtClean="0">
                <a:solidFill>
                  <a:srgbClr val="C1C0C7"/>
                </a:solidFill>
                <a:latin typeface="微软雅黑" charset="-122"/>
                <a:ea typeface="微软雅黑" charset="-122"/>
                <a:cs typeface="微软雅黑" charset="-122"/>
              </a:rPr>
              <a:t>模块</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排队长度隶属度表及</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隶属度函数</a:t>
            </a:r>
            <a:endParaRPr lang="en-US" altLang="zh-CN" dirty="0">
              <a:solidFill>
                <a:srgbClr val="C1C0C7"/>
              </a:solidFill>
              <a:latin typeface="微软雅黑" charset="-122"/>
              <a:ea typeface="微软雅黑" charset="-122"/>
              <a:cs typeface="微软雅黑" charset="-122"/>
            </a:endParaRPr>
          </a:p>
        </p:txBody>
      </p:sp>
      <p:sp>
        <p:nvSpPr>
          <p:cNvPr id="11" name="文本框 12"/>
          <p:cNvSpPr txBox="1">
            <a:spLocks noChangeArrowheads="1"/>
          </p:cNvSpPr>
          <p:nvPr/>
        </p:nvSpPr>
        <p:spPr bwMode="auto">
          <a:xfrm>
            <a:off x="6909796" y="3867304"/>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东西直行</a:t>
            </a:r>
            <a:endParaRPr lang="en-US" altLang="zh-CN" sz="1800" dirty="0">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3" name="文本框 12"/>
          <p:cNvSpPr txBox="1">
            <a:spLocks noChangeArrowheads="1"/>
          </p:cNvSpPr>
          <p:nvPr/>
        </p:nvSpPr>
        <p:spPr bwMode="auto">
          <a:xfrm>
            <a:off x="6942756" y="5634435"/>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南北直行</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pic>
        <p:nvPicPr>
          <p:cNvPr id="3" name="图片 2"/>
          <p:cNvPicPr>
            <a:picLocks noChangeAspect="1"/>
          </p:cNvPicPr>
          <p:nvPr/>
        </p:nvPicPr>
        <p:blipFill>
          <a:blip r:embed="rId5"/>
          <a:stretch>
            <a:fillRect/>
          </a:stretch>
        </p:blipFill>
        <p:spPr>
          <a:xfrm>
            <a:off x="4854564" y="323270"/>
            <a:ext cx="7023100" cy="5740400"/>
          </a:xfrm>
          <a:prstGeom prst="rect">
            <a:avLst/>
          </a:prstGeom>
        </p:spPr>
      </p:pic>
    </p:spTree>
    <p:extLst>
      <p:ext uri="{BB962C8B-B14F-4D97-AF65-F5344CB8AC3E}">
        <p14:creationId xmlns:p14="http://schemas.microsoft.com/office/powerpoint/2010/main" val="2012898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模糊控制器设计</a:t>
            </a:r>
            <a:endParaRPr lang="en-US" altLang="zh-CN" dirty="0">
              <a:solidFill>
                <a:srgbClr val="0E1014"/>
              </a:solidFill>
              <a:latin typeface="微软雅黑" charset="-122"/>
              <a:ea typeface="微软雅黑" charset="-122"/>
              <a:cs typeface="微软雅黑" charset="-122"/>
            </a:endParaRPr>
          </a:p>
        </p:txBody>
      </p:sp>
      <p:sp>
        <p:nvSpPr>
          <p:cNvPr id="8" name="文本框 12"/>
          <p:cNvSpPr txBox="1">
            <a:spLocks noChangeArrowheads="1"/>
          </p:cNvSpPr>
          <p:nvPr/>
        </p:nvSpPr>
        <p:spPr bwMode="auto">
          <a:xfrm>
            <a:off x="542152" y="1930060"/>
            <a:ext cx="4844236"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a:solidFill>
                  <a:srgbClr val="C1C0C7"/>
                </a:solidFill>
                <a:latin typeface="微软雅黑" charset="-122"/>
                <a:ea typeface="微软雅黑" charset="-122"/>
                <a:cs typeface="微软雅黑" charset="-122"/>
              </a:rPr>
              <a:t>绿灯相位交通强度</a:t>
            </a:r>
            <a:r>
              <a:rPr lang="zh-CN" altLang="en-US" dirty="0" smtClean="0">
                <a:solidFill>
                  <a:srgbClr val="C1C0C7"/>
                </a:solidFill>
                <a:latin typeface="微软雅黑" charset="-122"/>
                <a:ea typeface="微软雅黑" charset="-122"/>
                <a:cs typeface="微软雅黑" charset="-122"/>
              </a:rPr>
              <a:t>模块</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车辆到达率隶属度表及</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隶属度函数</a:t>
            </a:r>
            <a:endParaRPr lang="en-US" altLang="zh-CN" dirty="0">
              <a:solidFill>
                <a:srgbClr val="C1C0C7"/>
              </a:solidFill>
              <a:latin typeface="微软雅黑" charset="-122"/>
              <a:ea typeface="微软雅黑" charset="-122"/>
              <a:cs typeface="微软雅黑" charset="-122"/>
            </a:endParaRPr>
          </a:p>
        </p:txBody>
      </p:sp>
      <p:sp>
        <p:nvSpPr>
          <p:cNvPr id="11" name="文本框 12"/>
          <p:cNvSpPr txBox="1">
            <a:spLocks noChangeArrowheads="1"/>
          </p:cNvSpPr>
          <p:nvPr/>
        </p:nvSpPr>
        <p:spPr bwMode="auto">
          <a:xfrm>
            <a:off x="6909796" y="3867304"/>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东西直行</a:t>
            </a:r>
            <a:endParaRPr lang="en-US" altLang="zh-CN" sz="1800" dirty="0">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3" name="文本框 12"/>
          <p:cNvSpPr txBox="1">
            <a:spLocks noChangeArrowheads="1"/>
          </p:cNvSpPr>
          <p:nvPr/>
        </p:nvSpPr>
        <p:spPr bwMode="auto">
          <a:xfrm>
            <a:off x="6942756" y="5634435"/>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南北直行</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pic>
        <p:nvPicPr>
          <p:cNvPr id="4" name="图片 3"/>
          <p:cNvPicPr>
            <a:picLocks noChangeAspect="1"/>
          </p:cNvPicPr>
          <p:nvPr/>
        </p:nvPicPr>
        <p:blipFill>
          <a:blip r:embed="rId5"/>
          <a:stretch>
            <a:fillRect/>
          </a:stretch>
        </p:blipFill>
        <p:spPr>
          <a:xfrm>
            <a:off x="4682461" y="622777"/>
            <a:ext cx="7264400" cy="5321300"/>
          </a:xfrm>
          <a:prstGeom prst="rect">
            <a:avLst/>
          </a:prstGeom>
        </p:spPr>
      </p:pic>
    </p:spTree>
    <p:extLst>
      <p:ext uri="{BB962C8B-B14F-4D97-AF65-F5344CB8AC3E}">
        <p14:creationId xmlns:p14="http://schemas.microsoft.com/office/powerpoint/2010/main" val="2104790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模糊控制器设计</a:t>
            </a:r>
            <a:endParaRPr lang="en-US" altLang="zh-CN" dirty="0">
              <a:solidFill>
                <a:srgbClr val="0E1014"/>
              </a:solidFill>
              <a:latin typeface="微软雅黑" charset="-122"/>
              <a:ea typeface="微软雅黑" charset="-122"/>
              <a:cs typeface="微软雅黑" charset="-122"/>
            </a:endParaRPr>
          </a:p>
        </p:txBody>
      </p:sp>
      <p:sp>
        <p:nvSpPr>
          <p:cNvPr id="8" name="文本框 12"/>
          <p:cNvSpPr txBox="1">
            <a:spLocks noChangeArrowheads="1"/>
          </p:cNvSpPr>
          <p:nvPr/>
        </p:nvSpPr>
        <p:spPr bwMode="auto">
          <a:xfrm>
            <a:off x="542152" y="1930060"/>
            <a:ext cx="4844236"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a:solidFill>
                  <a:srgbClr val="C1C0C7"/>
                </a:solidFill>
                <a:latin typeface="微软雅黑" charset="-122"/>
                <a:ea typeface="微软雅黑" charset="-122"/>
                <a:cs typeface="微软雅黑" charset="-122"/>
              </a:rPr>
              <a:t>绿灯相位交通强度</a:t>
            </a:r>
            <a:r>
              <a:rPr lang="zh-CN" altLang="en-US" dirty="0" smtClean="0">
                <a:solidFill>
                  <a:srgbClr val="C1C0C7"/>
                </a:solidFill>
                <a:latin typeface="微软雅黑" charset="-122"/>
                <a:ea typeface="微软雅黑" charset="-122"/>
                <a:cs typeface="微软雅黑" charset="-122"/>
              </a:rPr>
              <a:t>模块</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交通强度隶属度表及</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隶属度函数</a:t>
            </a:r>
            <a:endParaRPr lang="en-US" altLang="zh-CN" dirty="0">
              <a:solidFill>
                <a:srgbClr val="C1C0C7"/>
              </a:solidFill>
              <a:latin typeface="微软雅黑" charset="-122"/>
              <a:ea typeface="微软雅黑" charset="-122"/>
              <a:cs typeface="微软雅黑" charset="-122"/>
            </a:endParaRPr>
          </a:p>
        </p:txBody>
      </p:sp>
      <p:sp>
        <p:nvSpPr>
          <p:cNvPr id="11" name="文本框 12"/>
          <p:cNvSpPr txBox="1">
            <a:spLocks noChangeArrowheads="1"/>
          </p:cNvSpPr>
          <p:nvPr/>
        </p:nvSpPr>
        <p:spPr bwMode="auto">
          <a:xfrm>
            <a:off x="6909796" y="3867304"/>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东西直行</a:t>
            </a:r>
            <a:endParaRPr lang="en-US" altLang="zh-CN" sz="1800" dirty="0">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3" name="文本框 12"/>
          <p:cNvSpPr txBox="1">
            <a:spLocks noChangeArrowheads="1"/>
          </p:cNvSpPr>
          <p:nvPr/>
        </p:nvSpPr>
        <p:spPr bwMode="auto">
          <a:xfrm>
            <a:off x="6942756" y="5634435"/>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南北直行</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pic>
        <p:nvPicPr>
          <p:cNvPr id="2" name="图片 1"/>
          <p:cNvPicPr>
            <a:picLocks noChangeAspect="1"/>
          </p:cNvPicPr>
          <p:nvPr/>
        </p:nvPicPr>
        <p:blipFill>
          <a:blip r:embed="rId5"/>
          <a:stretch>
            <a:fillRect/>
          </a:stretch>
        </p:blipFill>
        <p:spPr>
          <a:xfrm>
            <a:off x="4844236" y="577055"/>
            <a:ext cx="7271620" cy="5057379"/>
          </a:xfrm>
          <a:prstGeom prst="rect">
            <a:avLst/>
          </a:prstGeom>
        </p:spPr>
      </p:pic>
    </p:spTree>
    <p:extLst>
      <p:ext uri="{BB962C8B-B14F-4D97-AF65-F5344CB8AC3E}">
        <p14:creationId xmlns:p14="http://schemas.microsoft.com/office/powerpoint/2010/main" val="74056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模糊控制器设计</a:t>
            </a:r>
            <a:endParaRPr lang="en-US" altLang="zh-CN" dirty="0">
              <a:solidFill>
                <a:srgbClr val="0E1014"/>
              </a:solidFill>
              <a:latin typeface="微软雅黑" charset="-122"/>
              <a:ea typeface="微软雅黑" charset="-122"/>
              <a:cs typeface="微软雅黑" charset="-122"/>
            </a:endParaRPr>
          </a:p>
        </p:txBody>
      </p:sp>
      <p:sp>
        <p:nvSpPr>
          <p:cNvPr id="8" name="文本框 12"/>
          <p:cNvSpPr txBox="1">
            <a:spLocks noChangeArrowheads="1"/>
          </p:cNvSpPr>
          <p:nvPr/>
        </p:nvSpPr>
        <p:spPr bwMode="auto">
          <a:xfrm>
            <a:off x="516962" y="2307511"/>
            <a:ext cx="4844236"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a:solidFill>
                  <a:srgbClr val="C1C0C7"/>
                </a:solidFill>
                <a:latin typeface="微软雅黑" charset="-122"/>
                <a:ea typeface="微软雅黑" charset="-122"/>
                <a:cs typeface="微软雅黑" charset="-122"/>
              </a:rPr>
              <a:t>绿灯相位交通强度</a:t>
            </a:r>
            <a:r>
              <a:rPr lang="zh-CN" altLang="en-US" dirty="0" smtClean="0">
                <a:solidFill>
                  <a:srgbClr val="C1C0C7"/>
                </a:solidFill>
                <a:latin typeface="微软雅黑" charset="-122"/>
                <a:ea typeface="微软雅黑" charset="-122"/>
                <a:cs typeface="微软雅黑" charset="-122"/>
              </a:rPr>
              <a:t>模块</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模糊逻辑规则</a:t>
            </a:r>
            <a:endParaRPr lang="en-US" altLang="zh-CN" dirty="0">
              <a:solidFill>
                <a:srgbClr val="C1C0C7"/>
              </a:solidFill>
              <a:latin typeface="微软雅黑" charset="-122"/>
              <a:ea typeface="微软雅黑" charset="-122"/>
              <a:cs typeface="微软雅黑" charset="-122"/>
            </a:endParaRPr>
          </a:p>
        </p:txBody>
      </p:sp>
      <p:sp>
        <p:nvSpPr>
          <p:cNvPr id="11" name="文本框 12"/>
          <p:cNvSpPr txBox="1">
            <a:spLocks noChangeArrowheads="1"/>
          </p:cNvSpPr>
          <p:nvPr/>
        </p:nvSpPr>
        <p:spPr bwMode="auto">
          <a:xfrm>
            <a:off x="6909796" y="3867304"/>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东西直行</a:t>
            </a:r>
            <a:endParaRPr lang="en-US" altLang="zh-CN" sz="1800" dirty="0">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3" name="文本框 12"/>
          <p:cNvSpPr txBox="1">
            <a:spLocks noChangeArrowheads="1"/>
          </p:cNvSpPr>
          <p:nvPr/>
        </p:nvSpPr>
        <p:spPr bwMode="auto">
          <a:xfrm>
            <a:off x="6942756" y="5634435"/>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南北直行</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pic>
        <p:nvPicPr>
          <p:cNvPr id="3" name="图片 2"/>
          <p:cNvPicPr>
            <a:picLocks noChangeAspect="1"/>
          </p:cNvPicPr>
          <p:nvPr/>
        </p:nvPicPr>
        <p:blipFill>
          <a:blip r:embed="rId5"/>
          <a:stretch>
            <a:fillRect/>
          </a:stretch>
        </p:blipFill>
        <p:spPr>
          <a:xfrm>
            <a:off x="4394163" y="1904798"/>
            <a:ext cx="7771561" cy="3044828"/>
          </a:xfrm>
          <a:prstGeom prst="rect">
            <a:avLst/>
          </a:prstGeom>
        </p:spPr>
      </p:pic>
      <p:pic>
        <p:nvPicPr>
          <p:cNvPr id="4" name="图片 3"/>
          <p:cNvPicPr>
            <a:picLocks noChangeAspect="1"/>
          </p:cNvPicPr>
          <p:nvPr/>
        </p:nvPicPr>
        <p:blipFill>
          <a:blip r:embed="rId6"/>
          <a:stretch>
            <a:fillRect/>
          </a:stretch>
        </p:blipFill>
        <p:spPr>
          <a:xfrm>
            <a:off x="4394163" y="5326367"/>
            <a:ext cx="4947435" cy="534628"/>
          </a:xfrm>
          <a:prstGeom prst="rect">
            <a:avLst/>
          </a:prstGeom>
        </p:spPr>
      </p:pic>
    </p:spTree>
    <p:extLst>
      <p:ext uri="{BB962C8B-B14F-4D97-AF65-F5344CB8AC3E}">
        <p14:creationId xmlns:p14="http://schemas.microsoft.com/office/powerpoint/2010/main" val="75674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文本框 7"/>
          <p:cNvSpPr txBox="1">
            <a:spLocks noChangeArrowheads="1"/>
          </p:cNvSpPr>
          <p:nvPr/>
        </p:nvSpPr>
        <p:spPr bwMode="auto">
          <a:xfrm>
            <a:off x="804795" y="624437"/>
            <a:ext cx="69723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eaLnBrk="1" hangingPunct="1">
              <a:lnSpc>
                <a:spcPct val="100000"/>
              </a:lnSpc>
              <a:spcBef>
                <a:spcPct val="0"/>
              </a:spcBef>
              <a:buFontTx/>
              <a:buNone/>
            </a:pPr>
            <a:r>
              <a:rPr lang="zh-CN" altLang="en-US" sz="6000" b="1" dirty="0" smtClean="0">
                <a:solidFill>
                  <a:srgbClr val="24BAD6"/>
                </a:solidFill>
                <a:latin typeface="微软雅黑" charset="-122"/>
                <a:ea typeface="微软雅黑" charset="-122"/>
                <a:cs typeface="微软雅黑" charset="-122"/>
              </a:rPr>
              <a:t>论文大纲</a:t>
            </a:r>
            <a:endParaRPr lang="zh-CN" altLang="en-US" sz="6000" b="1" dirty="0">
              <a:solidFill>
                <a:srgbClr val="24BAD6"/>
              </a:solidFill>
              <a:latin typeface="微软雅黑" charset="-122"/>
              <a:ea typeface="微软雅黑" charset="-122"/>
              <a:cs typeface="微软雅黑" charset="-122"/>
            </a:endParaRPr>
          </a:p>
        </p:txBody>
      </p:sp>
      <p:sp>
        <p:nvSpPr>
          <p:cNvPr id="15" name="KSO_Shape"/>
          <p:cNvSpPr>
            <a:spLocks noChangeAspect="1"/>
          </p:cNvSpPr>
          <p:nvPr/>
        </p:nvSpPr>
        <p:spPr bwMode="auto">
          <a:xfrm>
            <a:off x="7693825" y="596424"/>
            <a:ext cx="1473200" cy="723900"/>
          </a:xfrm>
          <a:custGeom>
            <a:avLst/>
            <a:gdLst>
              <a:gd name="T0" fmla="*/ 2147483646 w 368"/>
              <a:gd name="T1" fmla="*/ 2147483646 h 181"/>
              <a:gd name="T2" fmla="*/ 2147483646 w 368"/>
              <a:gd name="T3" fmla="*/ 2147483646 h 181"/>
              <a:gd name="T4" fmla="*/ 2147483646 w 368"/>
              <a:gd name="T5" fmla="*/ 2147483646 h 181"/>
              <a:gd name="T6" fmla="*/ 2147483646 w 368"/>
              <a:gd name="T7" fmla="*/ 2147483646 h 181"/>
              <a:gd name="T8" fmla="*/ 2147483646 w 368"/>
              <a:gd name="T9" fmla="*/ 2147483646 h 181"/>
              <a:gd name="T10" fmla="*/ 2147483646 w 368"/>
              <a:gd name="T11" fmla="*/ 2147483646 h 181"/>
              <a:gd name="T12" fmla="*/ 2147483646 w 368"/>
              <a:gd name="T13" fmla="*/ 2147483646 h 181"/>
              <a:gd name="T14" fmla="*/ 2147483646 w 368"/>
              <a:gd name="T15" fmla="*/ 2147483646 h 181"/>
              <a:gd name="T16" fmla="*/ 2147483646 w 368"/>
              <a:gd name="T17" fmla="*/ 2147483646 h 181"/>
              <a:gd name="T18" fmla="*/ 0 w 368"/>
              <a:gd name="T19" fmla="*/ 2147483646 h 181"/>
              <a:gd name="T20" fmla="*/ 2147483646 w 368"/>
              <a:gd name="T21" fmla="*/ 2147483646 h 181"/>
              <a:gd name="T22" fmla="*/ 2147483646 w 368"/>
              <a:gd name="T23" fmla="*/ 2147483646 h 181"/>
              <a:gd name="T24" fmla="*/ 2147483646 w 368"/>
              <a:gd name="T25" fmla="*/ 2147483646 h 181"/>
              <a:gd name="T26" fmla="*/ 2147483646 w 368"/>
              <a:gd name="T27" fmla="*/ 2147483646 h 181"/>
              <a:gd name="T28" fmla="*/ 2147483646 w 368"/>
              <a:gd name="T29" fmla="*/ 2147483646 h 181"/>
              <a:gd name="T30" fmla="*/ 2147483646 w 368"/>
              <a:gd name="T31" fmla="*/ 2147483646 h 181"/>
              <a:gd name="T32" fmla="*/ 2147483646 w 368"/>
              <a:gd name="T33" fmla="*/ 2147483646 h 181"/>
              <a:gd name="T34" fmla="*/ 2147483646 w 368"/>
              <a:gd name="T35" fmla="*/ 2147483646 h 181"/>
              <a:gd name="T36" fmla="*/ 2147483646 w 368"/>
              <a:gd name="T37" fmla="*/ 2147483646 h 181"/>
              <a:gd name="T38" fmla="*/ 2147483646 w 368"/>
              <a:gd name="T39" fmla="*/ 2147483646 h 181"/>
              <a:gd name="T40" fmla="*/ 2147483646 w 368"/>
              <a:gd name="T41" fmla="*/ 2147483646 h 181"/>
              <a:gd name="T42" fmla="*/ 2147483646 w 368"/>
              <a:gd name="T43" fmla="*/ 2147483646 h 181"/>
              <a:gd name="T44" fmla="*/ 2147483646 w 368"/>
              <a:gd name="T45" fmla="*/ 2147483646 h 181"/>
              <a:gd name="T46" fmla="*/ 2147483646 w 368"/>
              <a:gd name="T47" fmla="*/ 0 h 181"/>
              <a:gd name="T48" fmla="*/ 2147483646 w 368"/>
              <a:gd name="T49" fmla="*/ 2147483646 h 181"/>
              <a:gd name="T50" fmla="*/ 2147483646 w 368"/>
              <a:gd name="T51" fmla="*/ 2147483646 h 181"/>
              <a:gd name="T52" fmla="*/ 2147483646 w 368"/>
              <a:gd name="T53" fmla="*/ 2147483646 h 181"/>
              <a:gd name="T54" fmla="*/ 2147483646 w 368"/>
              <a:gd name="T55" fmla="*/ 2147483646 h 181"/>
              <a:gd name="T56" fmla="*/ 2147483646 w 368"/>
              <a:gd name="T57" fmla="*/ 2147483646 h 181"/>
              <a:gd name="T58" fmla="*/ 2147483646 w 368"/>
              <a:gd name="T59" fmla="*/ 2147483646 h 181"/>
              <a:gd name="T60" fmla="*/ 2147483646 w 368"/>
              <a:gd name="T61" fmla="*/ 2147483646 h 181"/>
              <a:gd name="T62" fmla="*/ 2147483646 w 368"/>
              <a:gd name="T63" fmla="*/ 2147483646 h 181"/>
              <a:gd name="T64" fmla="*/ 2147483646 w 368"/>
              <a:gd name="T65" fmla="*/ 2147483646 h 181"/>
              <a:gd name="T66" fmla="*/ 2147483646 w 368"/>
              <a:gd name="T67" fmla="*/ 2147483646 h 181"/>
              <a:gd name="T68" fmla="*/ 2147483646 w 368"/>
              <a:gd name="T69" fmla="*/ 2147483646 h 181"/>
              <a:gd name="T70" fmla="*/ 2147483646 w 368"/>
              <a:gd name="T71" fmla="*/ 2147483646 h 181"/>
              <a:gd name="T72" fmla="*/ 2147483646 w 368"/>
              <a:gd name="T73" fmla="*/ 2147483646 h 181"/>
              <a:gd name="T74" fmla="*/ 2147483646 w 368"/>
              <a:gd name="T75" fmla="*/ 2147483646 h 181"/>
              <a:gd name="T76" fmla="*/ 2147483646 w 368"/>
              <a:gd name="T77" fmla="*/ 2147483646 h 181"/>
              <a:gd name="T78" fmla="*/ 2147483646 w 368"/>
              <a:gd name="T79" fmla="*/ 2147483646 h 181"/>
              <a:gd name="T80" fmla="*/ 2147483646 w 368"/>
              <a:gd name="T81" fmla="*/ 2147483646 h 181"/>
              <a:gd name="T82" fmla="*/ 2147483646 w 368"/>
              <a:gd name="T83" fmla="*/ 2147483646 h 181"/>
              <a:gd name="T84" fmla="*/ 2147483646 w 368"/>
              <a:gd name="T85" fmla="*/ 2147483646 h 181"/>
              <a:gd name="T86" fmla="*/ 2147483646 w 368"/>
              <a:gd name="T87" fmla="*/ 2147483646 h 181"/>
              <a:gd name="T88" fmla="*/ 2147483646 w 368"/>
              <a:gd name="T89" fmla="*/ 2147483646 h 181"/>
              <a:gd name="T90" fmla="*/ 2147483646 w 368"/>
              <a:gd name="T91" fmla="*/ 2147483646 h 181"/>
              <a:gd name="T92" fmla="*/ 2147483646 w 368"/>
              <a:gd name="T93" fmla="*/ 2147483646 h 181"/>
              <a:gd name="T94" fmla="*/ 2147483646 w 368"/>
              <a:gd name="T95" fmla="*/ 2147483646 h 18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68" h="181">
                <a:moveTo>
                  <a:pt x="246" y="114"/>
                </a:moveTo>
                <a:cubicBezTo>
                  <a:pt x="240" y="122"/>
                  <a:pt x="236" y="133"/>
                  <a:pt x="236" y="144"/>
                </a:cubicBezTo>
                <a:cubicBezTo>
                  <a:pt x="236" y="147"/>
                  <a:pt x="237" y="149"/>
                  <a:pt x="237" y="152"/>
                </a:cubicBezTo>
                <a:cubicBezTo>
                  <a:pt x="122" y="152"/>
                  <a:pt x="122" y="152"/>
                  <a:pt x="122" y="152"/>
                </a:cubicBezTo>
                <a:cubicBezTo>
                  <a:pt x="123" y="149"/>
                  <a:pt x="123" y="147"/>
                  <a:pt x="123" y="144"/>
                </a:cubicBezTo>
                <a:cubicBezTo>
                  <a:pt x="123" y="133"/>
                  <a:pt x="119" y="122"/>
                  <a:pt x="113" y="114"/>
                </a:cubicBezTo>
                <a:lnTo>
                  <a:pt x="246" y="114"/>
                </a:lnTo>
                <a:close/>
                <a:moveTo>
                  <a:pt x="364" y="122"/>
                </a:moveTo>
                <a:cubicBezTo>
                  <a:pt x="363" y="117"/>
                  <a:pt x="361" y="116"/>
                  <a:pt x="357" y="114"/>
                </a:cubicBezTo>
                <a:cubicBezTo>
                  <a:pt x="326" y="114"/>
                  <a:pt x="326" y="114"/>
                  <a:pt x="326" y="114"/>
                </a:cubicBezTo>
                <a:cubicBezTo>
                  <a:pt x="333" y="122"/>
                  <a:pt x="337" y="133"/>
                  <a:pt x="337" y="144"/>
                </a:cubicBezTo>
                <a:cubicBezTo>
                  <a:pt x="337" y="147"/>
                  <a:pt x="336" y="149"/>
                  <a:pt x="336" y="152"/>
                </a:cubicBezTo>
                <a:cubicBezTo>
                  <a:pt x="350" y="152"/>
                  <a:pt x="350" y="152"/>
                  <a:pt x="350" y="152"/>
                </a:cubicBezTo>
                <a:cubicBezTo>
                  <a:pt x="364" y="152"/>
                  <a:pt x="368" y="145"/>
                  <a:pt x="366" y="131"/>
                </a:cubicBezTo>
                <a:lnTo>
                  <a:pt x="364" y="122"/>
                </a:lnTo>
                <a:close/>
                <a:moveTo>
                  <a:pt x="23" y="144"/>
                </a:moveTo>
                <a:cubicBezTo>
                  <a:pt x="23" y="133"/>
                  <a:pt x="26" y="122"/>
                  <a:pt x="33" y="114"/>
                </a:cubicBezTo>
                <a:cubicBezTo>
                  <a:pt x="4" y="114"/>
                  <a:pt x="4" y="114"/>
                  <a:pt x="4" y="114"/>
                </a:cubicBezTo>
                <a:cubicBezTo>
                  <a:pt x="2" y="117"/>
                  <a:pt x="0" y="120"/>
                  <a:pt x="0" y="126"/>
                </a:cubicBezTo>
                <a:cubicBezTo>
                  <a:pt x="0" y="134"/>
                  <a:pt x="0" y="134"/>
                  <a:pt x="0" y="134"/>
                </a:cubicBezTo>
                <a:cubicBezTo>
                  <a:pt x="0" y="145"/>
                  <a:pt x="9" y="147"/>
                  <a:pt x="23" y="151"/>
                </a:cubicBezTo>
                <a:cubicBezTo>
                  <a:pt x="23" y="149"/>
                  <a:pt x="23" y="147"/>
                  <a:pt x="23" y="144"/>
                </a:cubicBezTo>
                <a:close/>
                <a:moveTo>
                  <a:pt x="73" y="108"/>
                </a:moveTo>
                <a:cubicBezTo>
                  <a:pt x="53" y="108"/>
                  <a:pt x="36" y="124"/>
                  <a:pt x="36" y="144"/>
                </a:cubicBezTo>
                <a:cubicBezTo>
                  <a:pt x="36" y="164"/>
                  <a:pt x="53" y="181"/>
                  <a:pt x="73" y="181"/>
                </a:cubicBezTo>
                <a:cubicBezTo>
                  <a:pt x="93" y="181"/>
                  <a:pt x="109" y="164"/>
                  <a:pt x="109" y="144"/>
                </a:cubicBezTo>
                <a:cubicBezTo>
                  <a:pt x="109" y="124"/>
                  <a:pt x="93" y="108"/>
                  <a:pt x="73" y="108"/>
                </a:cubicBezTo>
                <a:close/>
                <a:moveTo>
                  <a:pt x="73" y="165"/>
                </a:moveTo>
                <a:cubicBezTo>
                  <a:pt x="61" y="165"/>
                  <a:pt x="52" y="156"/>
                  <a:pt x="52" y="144"/>
                </a:cubicBezTo>
                <a:cubicBezTo>
                  <a:pt x="52" y="133"/>
                  <a:pt x="61" y="124"/>
                  <a:pt x="73" y="124"/>
                </a:cubicBezTo>
                <a:cubicBezTo>
                  <a:pt x="84" y="124"/>
                  <a:pt x="94" y="133"/>
                  <a:pt x="94" y="144"/>
                </a:cubicBezTo>
                <a:cubicBezTo>
                  <a:pt x="94" y="156"/>
                  <a:pt x="84" y="165"/>
                  <a:pt x="73" y="165"/>
                </a:cubicBezTo>
                <a:close/>
                <a:moveTo>
                  <a:pt x="286" y="108"/>
                </a:moveTo>
                <a:cubicBezTo>
                  <a:pt x="266" y="108"/>
                  <a:pt x="250" y="124"/>
                  <a:pt x="250" y="144"/>
                </a:cubicBezTo>
                <a:cubicBezTo>
                  <a:pt x="250" y="164"/>
                  <a:pt x="266" y="181"/>
                  <a:pt x="286" y="181"/>
                </a:cubicBezTo>
                <a:cubicBezTo>
                  <a:pt x="307" y="181"/>
                  <a:pt x="323" y="164"/>
                  <a:pt x="323" y="144"/>
                </a:cubicBezTo>
                <a:cubicBezTo>
                  <a:pt x="323" y="124"/>
                  <a:pt x="307" y="108"/>
                  <a:pt x="286" y="108"/>
                </a:cubicBezTo>
                <a:close/>
                <a:moveTo>
                  <a:pt x="286" y="165"/>
                </a:moveTo>
                <a:cubicBezTo>
                  <a:pt x="275" y="165"/>
                  <a:pt x="266" y="156"/>
                  <a:pt x="266" y="144"/>
                </a:cubicBezTo>
                <a:cubicBezTo>
                  <a:pt x="266" y="133"/>
                  <a:pt x="275" y="124"/>
                  <a:pt x="286" y="124"/>
                </a:cubicBezTo>
                <a:cubicBezTo>
                  <a:pt x="298" y="124"/>
                  <a:pt x="307" y="133"/>
                  <a:pt x="307" y="144"/>
                </a:cubicBezTo>
                <a:cubicBezTo>
                  <a:pt x="307" y="156"/>
                  <a:pt x="298" y="165"/>
                  <a:pt x="286" y="165"/>
                </a:cubicBezTo>
                <a:close/>
                <a:moveTo>
                  <a:pt x="348" y="79"/>
                </a:moveTo>
                <a:cubicBezTo>
                  <a:pt x="345" y="65"/>
                  <a:pt x="338" y="61"/>
                  <a:pt x="319" y="59"/>
                </a:cubicBezTo>
                <a:cubicBezTo>
                  <a:pt x="293" y="55"/>
                  <a:pt x="249" y="49"/>
                  <a:pt x="249" y="49"/>
                </a:cubicBezTo>
                <a:cubicBezTo>
                  <a:pt x="228" y="33"/>
                  <a:pt x="210" y="17"/>
                  <a:pt x="179" y="14"/>
                </a:cubicBezTo>
                <a:cubicBezTo>
                  <a:pt x="177" y="10"/>
                  <a:pt x="177" y="10"/>
                  <a:pt x="177" y="10"/>
                </a:cubicBezTo>
                <a:cubicBezTo>
                  <a:pt x="176" y="9"/>
                  <a:pt x="173" y="0"/>
                  <a:pt x="162" y="0"/>
                </a:cubicBezTo>
                <a:cubicBezTo>
                  <a:pt x="90" y="0"/>
                  <a:pt x="90" y="0"/>
                  <a:pt x="90" y="0"/>
                </a:cubicBezTo>
                <a:cubicBezTo>
                  <a:pt x="79" y="0"/>
                  <a:pt x="76" y="6"/>
                  <a:pt x="75" y="9"/>
                </a:cubicBezTo>
                <a:cubicBezTo>
                  <a:pt x="74" y="11"/>
                  <a:pt x="73" y="14"/>
                  <a:pt x="73" y="14"/>
                </a:cubicBezTo>
                <a:cubicBezTo>
                  <a:pt x="39" y="17"/>
                  <a:pt x="5" y="50"/>
                  <a:pt x="5" y="65"/>
                </a:cubicBezTo>
                <a:cubicBezTo>
                  <a:pt x="5" y="103"/>
                  <a:pt x="5" y="103"/>
                  <a:pt x="5" y="103"/>
                </a:cubicBezTo>
                <a:cubicBezTo>
                  <a:pt x="45" y="103"/>
                  <a:pt x="45" y="103"/>
                  <a:pt x="45" y="103"/>
                </a:cubicBezTo>
                <a:cubicBezTo>
                  <a:pt x="52" y="98"/>
                  <a:pt x="59" y="95"/>
                  <a:pt x="68" y="94"/>
                </a:cubicBezTo>
                <a:cubicBezTo>
                  <a:pt x="68" y="53"/>
                  <a:pt x="68" y="53"/>
                  <a:pt x="68" y="53"/>
                </a:cubicBezTo>
                <a:cubicBezTo>
                  <a:pt x="27" y="53"/>
                  <a:pt x="27" y="53"/>
                  <a:pt x="27" y="53"/>
                </a:cubicBezTo>
                <a:cubicBezTo>
                  <a:pt x="34" y="43"/>
                  <a:pt x="56" y="24"/>
                  <a:pt x="77" y="24"/>
                </a:cubicBezTo>
                <a:cubicBezTo>
                  <a:pt x="97" y="24"/>
                  <a:pt x="97" y="24"/>
                  <a:pt x="97" y="24"/>
                </a:cubicBezTo>
                <a:cubicBezTo>
                  <a:pt x="79" y="53"/>
                  <a:pt x="79" y="53"/>
                  <a:pt x="79" y="53"/>
                </a:cubicBezTo>
                <a:cubicBezTo>
                  <a:pt x="79" y="94"/>
                  <a:pt x="79" y="94"/>
                  <a:pt x="79" y="94"/>
                </a:cubicBezTo>
                <a:cubicBezTo>
                  <a:pt x="87" y="96"/>
                  <a:pt x="95" y="98"/>
                  <a:pt x="101" y="103"/>
                </a:cubicBezTo>
                <a:cubicBezTo>
                  <a:pt x="144" y="103"/>
                  <a:pt x="144" y="103"/>
                  <a:pt x="144" y="103"/>
                </a:cubicBezTo>
                <a:cubicBezTo>
                  <a:pt x="144" y="53"/>
                  <a:pt x="144" y="53"/>
                  <a:pt x="144" y="53"/>
                </a:cubicBezTo>
                <a:cubicBezTo>
                  <a:pt x="95" y="53"/>
                  <a:pt x="95" y="53"/>
                  <a:pt x="95" y="53"/>
                </a:cubicBezTo>
                <a:cubicBezTo>
                  <a:pt x="113" y="24"/>
                  <a:pt x="113" y="24"/>
                  <a:pt x="113" y="24"/>
                </a:cubicBezTo>
                <a:cubicBezTo>
                  <a:pt x="164" y="24"/>
                  <a:pt x="164" y="24"/>
                  <a:pt x="164" y="24"/>
                </a:cubicBezTo>
                <a:cubicBezTo>
                  <a:pt x="196" y="24"/>
                  <a:pt x="210" y="35"/>
                  <a:pt x="232" y="53"/>
                </a:cubicBezTo>
                <a:cubicBezTo>
                  <a:pt x="155" y="53"/>
                  <a:pt x="155" y="53"/>
                  <a:pt x="155" y="53"/>
                </a:cubicBezTo>
                <a:cubicBezTo>
                  <a:pt x="155" y="103"/>
                  <a:pt x="155" y="103"/>
                  <a:pt x="155" y="103"/>
                </a:cubicBezTo>
                <a:cubicBezTo>
                  <a:pt x="258" y="103"/>
                  <a:pt x="258" y="103"/>
                  <a:pt x="258" y="103"/>
                </a:cubicBezTo>
                <a:cubicBezTo>
                  <a:pt x="266" y="97"/>
                  <a:pt x="276" y="94"/>
                  <a:pt x="286" y="94"/>
                </a:cubicBezTo>
                <a:cubicBezTo>
                  <a:pt x="297" y="94"/>
                  <a:pt x="307" y="97"/>
                  <a:pt x="315" y="103"/>
                </a:cubicBezTo>
                <a:cubicBezTo>
                  <a:pt x="352" y="103"/>
                  <a:pt x="352" y="103"/>
                  <a:pt x="352" y="103"/>
                </a:cubicBezTo>
                <a:lnTo>
                  <a:pt x="348" y="79"/>
                </a:lnTo>
                <a:close/>
                <a:moveTo>
                  <a:pt x="30" y="83"/>
                </a:moveTo>
                <a:cubicBezTo>
                  <a:pt x="29" y="85"/>
                  <a:pt x="21" y="94"/>
                  <a:pt x="21" y="94"/>
                </a:cubicBezTo>
                <a:cubicBezTo>
                  <a:pt x="13" y="94"/>
                  <a:pt x="13" y="94"/>
                  <a:pt x="13" y="94"/>
                </a:cubicBezTo>
                <a:cubicBezTo>
                  <a:pt x="13" y="74"/>
                  <a:pt x="13" y="74"/>
                  <a:pt x="13" y="74"/>
                </a:cubicBezTo>
                <a:cubicBezTo>
                  <a:pt x="27" y="74"/>
                  <a:pt x="27" y="74"/>
                  <a:pt x="27" y="74"/>
                </a:cubicBezTo>
                <a:cubicBezTo>
                  <a:pt x="31" y="74"/>
                  <a:pt x="34" y="78"/>
                  <a:pt x="30" y="83"/>
                </a:cubicBezTo>
                <a:close/>
                <a:moveTo>
                  <a:pt x="82" y="13"/>
                </a:moveTo>
                <a:cubicBezTo>
                  <a:pt x="82" y="12"/>
                  <a:pt x="82" y="12"/>
                  <a:pt x="82" y="12"/>
                </a:cubicBezTo>
                <a:cubicBezTo>
                  <a:pt x="83" y="10"/>
                  <a:pt x="84" y="8"/>
                  <a:pt x="90" y="8"/>
                </a:cubicBezTo>
                <a:cubicBezTo>
                  <a:pt x="162" y="8"/>
                  <a:pt x="162" y="8"/>
                  <a:pt x="162" y="8"/>
                </a:cubicBezTo>
                <a:cubicBezTo>
                  <a:pt x="167" y="8"/>
                  <a:pt x="169" y="11"/>
                  <a:pt x="169" y="13"/>
                </a:cubicBezTo>
                <a:cubicBezTo>
                  <a:pt x="170" y="13"/>
                  <a:pt x="170" y="13"/>
                  <a:pt x="170" y="13"/>
                </a:cubicBezTo>
                <a:cubicBezTo>
                  <a:pt x="170" y="13"/>
                  <a:pt x="170" y="13"/>
                  <a:pt x="170" y="13"/>
                </a:cubicBezTo>
                <a:cubicBezTo>
                  <a:pt x="151" y="13"/>
                  <a:pt x="110" y="13"/>
                  <a:pt x="82" y="13"/>
                </a:cubicBezTo>
                <a:close/>
                <a:moveTo>
                  <a:pt x="333" y="94"/>
                </a:moveTo>
                <a:cubicBezTo>
                  <a:pt x="326" y="94"/>
                  <a:pt x="323" y="93"/>
                  <a:pt x="319" y="87"/>
                </a:cubicBezTo>
                <a:cubicBezTo>
                  <a:pt x="316" y="80"/>
                  <a:pt x="316" y="80"/>
                  <a:pt x="316" y="80"/>
                </a:cubicBezTo>
                <a:cubicBezTo>
                  <a:pt x="314" y="76"/>
                  <a:pt x="317" y="74"/>
                  <a:pt x="319" y="74"/>
                </a:cubicBezTo>
                <a:cubicBezTo>
                  <a:pt x="320" y="74"/>
                  <a:pt x="332" y="74"/>
                  <a:pt x="338" y="74"/>
                </a:cubicBezTo>
                <a:cubicBezTo>
                  <a:pt x="339" y="76"/>
                  <a:pt x="340" y="78"/>
                  <a:pt x="341" y="81"/>
                </a:cubicBezTo>
                <a:cubicBezTo>
                  <a:pt x="343" y="94"/>
                  <a:pt x="343" y="94"/>
                  <a:pt x="343" y="94"/>
                </a:cubicBezTo>
                <a:lnTo>
                  <a:pt x="333" y="94"/>
                </a:lnTo>
                <a:close/>
              </a:path>
            </a:pathLst>
          </a:custGeom>
          <a:solidFill>
            <a:srgbClr val="C1C0C7"/>
          </a:solidFill>
          <a:ln>
            <a:noFill/>
          </a:ln>
          <a:extLst/>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latin typeface="+mn-lt"/>
              <a:ea typeface="+mn-ea"/>
              <a:cs typeface="+mn-cs"/>
            </a:endParaRPr>
          </a:p>
        </p:txBody>
      </p:sp>
      <p:pic>
        <p:nvPicPr>
          <p:cNvPr id="16" name="图片 9"/>
          <p:cNvPicPr>
            <a:picLocks noChangeAspect="1"/>
          </p:cNvPicPr>
          <p:nvPr/>
        </p:nvPicPr>
        <p:blipFill>
          <a:blip r:embed="rId4">
            <a:extLst>
              <a:ext uri="{28A0092B-C50C-407E-A947-70E740481C1C}">
                <a14:useLocalDpi xmlns:a14="http://schemas.microsoft.com/office/drawing/2010/main" val="0"/>
              </a:ext>
            </a:extLst>
          </a:blip>
          <a:srcRect r="34468"/>
          <a:stretch>
            <a:fillRect/>
          </a:stretch>
        </p:blipFill>
        <p:spPr bwMode="auto">
          <a:xfrm rot="19573777">
            <a:off x="10228263" y="319088"/>
            <a:ext cx="1905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485438" y="163513"/>
            <a:ext cx="1236662"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2"/>
          <p:cNvSpPr txBox="1">
            <a:spLocks noChangeArrowheads="1"/>
          </p:cNvSpPr>
          <p:nvPr/>
        </p:nvSpPr>
        <p:spPr bwMode="auto">
          <a:xfrm>
            <a:off x="804795" y="1997591"/>
            <a:ext cx="8784048"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eaLnBrk="1" hangingPunct="1">
              <a:lnSpc>
                <a:spcPct val="150000"/>
              </a:lnSpc>
              <a:spcBef>
                <a:spcPct val="0"/>
              </a:spcBef>
              <a:buFontTx/>
              <a:buChar char="-"/>
            </a:pPr>
            <a:r>
              <a:rPr lang="zh-CN" altLang="en-US" sz="4000" dirty="0" smtClean="0">
                <a:solidFill>
                  <a:srgbClr val="C1C0C7"/>
                </a:solidFill>
                <a:latin typeface="微软雅黑" charset="-122"/>
                <a:ea typeface="微软雅黑" charset="-122"/>
                <a:cs typeface="微软雅黑" charset="-122"/>
              </a:rPr>
              <a:t>研究背景与意义，国内外研究现状</a:t>
            </a:r>
            <a:endParaRPr lang="en-US" altLang="zh-CN" sz="4000" dirty="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sz="4000" dirty="0" smtClean="0">
                <a:solidFill>
                  <a:srgbClr val="C1C0C7"/>
                </a:solidFill>
                <a:latin typeface="微软雅黑" charset="-122"/>
                <a:ea typeface="微软雅黑" charset="-122"/>
                <a:cs typeface="微软雅黑" charset="-122"/>
              </a:rPr>
              <a:t>交通信号控制的基本理论</a:t>
            </a:r>
            <a:endParaRPr lang="en-US" altLang="zh-CN" sz="4000" dirty="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sz="4000" dirty="0" smtClean="0">
                <a:solidFill>
                  <a:srgbClr val="C1C0C7"/>
                </a:solidFill>
                <a:latin typeface="微软雅黑" charset="-122"/>
                <a:ea typeface="微软雅黑" charset="-122"/>
                <a:cs typeface="微软雅黑" charset="-122"/>
              </a:rPr>
              <a:t>交通信号的模糊控制</a:t>
            </a:r>
            <a:endParaRPr lang="en-US" altLang="zh-CN" sz="4000" dirty="0" smtClean="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sz="4000" dirty="0" smtClean="0">
                <a:solidFill>
                  <a:srgbClr val="C1C0C7"/>
                </a:solidFill>
                <a:latin typeface="微软雅黑" charset="-122"/>
                <a:ea typeface="微软雅黑" charset="-122"/>
                <a:cs typeface="微软雅黑" charset="-122"/>
              </a:rPr>
              <a:t>仿真结果的分析</a:t>
            </a:r>
            <a:endParaRPr lang="en-US" altLang="zh-CN" sz="4000" dirty="0">
              <a:solidFill>
                <a:srgbClr val="C1C0C7"/>
              </a:solidFill>
              <a:latin typeface="微软雅黑" charset="-122"/>
              <a:ea typeface="微软雅黑" charset="-122"/>
              <a:cs typeface="微软雅黑" charset="-122"/>
            </a:endParaRPr>
          </a:p>
        </p:txBody>
      </p:sp>
      <p:sp>
        <p:nvSpPr>
          <p:cNvPr id="19" name="KSO_Shape"/>
          <p:cNvSpPr>
            <a:spLocks noChangeAspect="1"/>
          </p:cNvSpPr>
          <p:nvPr/>
        </p:nvSpPr>
        <p:spPr bwMode="auto">
          <a:xfrm rot="20285219">
            <a:off x="9888538" y="442913"/>
            <a:ext cx="174625" cy="323850"/>
          </a:xfrm>
          <a:custGeom>
            <a:avLst/>
            <a:gdLst>
              <a:gd name="T0" fmla="*/ 134485 w 2938"/>
              <a:gd name="T1" fmla="*/ 2420 h 5511"/>
              <a:gd name="T2" fmla="*/ 89887 w 2938"/>
              <a:gd name="T3" fmla="*/ 15901 h 5511"/>
              <a:gd name="T4" fmla="*/ 51858 w 2938"/>
              <a:gd name="T5" fmla="*/ 41481 h 5511"/>
              <a:gd name="T6" fmla="*/ 22817 w 2938"/>
              <a:gd name="T7" fmla="*/ 77085 h 5511"/>
              <a:gd name="T8" fmla="*/ 4840 w 2938"/>
              <a:gd name="T9" fmla="*/ 119257 h 5511"/>
              <a:gd name="T10" fmla="*/ 0 w 2938"/>
              <a:gd name="T11" fmla="*/ 1746336 h 5511"/>
              <a:gd name="T12" fmla="*/ 4840 w 2938"/>
              <a:gd name="T13" fmla="*/ 1786089 h 5511"/>
              <a:gd name="T14" fmla="*/ 22817 w 2938"/>
              <a:gd name="T15" fmla="*/ 1828606 h 5511"/>
              <a:gd name="T16" fmla="*/ 51858 w 2938"/>
              <a:gd name="T17" fmla="*/ 1863865 h 5511"/>
              <a:gd name="T18" fmla="*/ 89887 w 2938"/>
              <a:gd name="T19" fmla="*/ 1889445 h 5511"/>
              <a:gd name="T20" fmla="*/ 134485 w 2938"/>
              <a:gd name="T21" fmla="*/ 1903272 h 5511"/>
              <a:gd name="T22" fmla="*/ 864989 w 2938"/>
              <a:gd name="T23" fmla="*/ 1905000 h 5511"/>
              <a:gd name="T24" fmla="*/ 911316 w 2938"/>
              <a:gd name="T25" fmla="*/ 1895667 h 5511"/>
              <a:gd name="T26" fmla="*/ 952111 w 2938"/>
              <a:gd name="T27" fmla="*/ 1873544 h 5511"/>
              <a:gd name="T28" fmla="*/ 984263 w 2938"/>
              <a:gd name="T29" fmla="*/ 1841396 h 5511"/>
              <a:gd name="T30" fmla="*/ 1006043 w 2938"/>
              <a:gd name="T31" fmla="*/ 1800953 h 5511"/>
              <a:gd name="T32" fmla="*/ 1015377 w 2938"/>
              <a:gd name="T33" fmla="*/ 1754633 h 5511"/>
              <a:gd name="T34" fmla="*/ 1013994 w 2938"/>
              <a:gd name="T35" fmla="*/ 134812 h 5511"/>
              <a:gd name="T36" fmla="*/ 999820 w 2938"/>
              <a:gd name="T37" fmla="*/ 90220 h 5511"/>
              <a:gd name="T38" fmla="*/ 974237 w 2938"/>
              <a:gd name="T39" fmla="*/ 52542 h 5511"/>
              <a:gd name="T40" fmla="*/ 938973 w 2938"/>
              <a:gd name="T41" fmla="*/ 23160 h 5511"/>
              <a:gd name="T42" fmla="*/ 896450 w 2938"/>
              <a:gd name="T43" fmla="*/ 5531 h 5511"/>
              <a:gd name="T44" fmla="*/ 412789 w 2938"/>
              <a:gd name="T45" fmla="*/ 127553 h 5511"/>
              <a:gd name="T46" fmla="*/ 615380 w 2938"/>
              <a:gd name="T47" fmla="*/ 129973 h 5511"/>
              <a:gd name="T48" fmla="*/ 629209 w 2938"/>
              <a:gd name="T49" fmla="*/ 141034 h 5511"/>
              <a:gd name="T50" fmla="*/ 635086 w 2938"/>
              <a:gd name="T51" fmla="*/ 159009 h 5511"/>
              <a:gd name="T52" fmla="*/ 630938 w 2938"/>
              <a:gd name="T53" fmla="*/ 174219 h 5511"/>
              <a:gd name="T54" fmla="*/ 618146 w 2938"/>
              <a:gd name="T55" fmla="*/ 187009 h 5511"/>
              <a:gd name="T56" fmla="*/ 412789 w 2938"/>
              <a:gd name="T57" fmla="*/ 190811 h 5511"/>
              <a:gd name="T58" fmla="*/ 397577 w 2938"/>
              <a:gd name="T59" fmla="*/ 187009 h 5511"/>
              <a:gd name="T60" fmla="*/ 384440 w 2938"/>
              <a:gd name="T61" fmla="*/ 174219 h 5511"/>
              <a:gd name="T62" fmla="*/ 380637 w 2938"/>
              <a:gd name="T63" fmla="*/ 159009 h 5511"/>
              <a:gd name="T64" fmla="*/ 386168 w 2938"/>
              <a:gd name="T65" fmla="*/ 141034 h 5511"/>
              <a:gd name="T66" fmla="*/ 400343 w 2938"/>
              <a:gd name="T67" fmla="*/ 129973 h 5511"/>
              <a:gd name="T68" fmla="*/ 507516 w 2938"/>
              <a:gd name="T69" fmla="*/ 1841742 h 5511"/>
              <a:gd name="T70" fmla="*/ 479513 w 2938"/>
              <a:gd name="T71" fmla="*/ 1837594 h 5511"/>
              <a:gd name="T72" fmla="*/ 454275 w 2938"/>
              <a:gd name="T73" fmla="*/ 1825495 h 5511"/>
              <a:gd name="T74" fmla="*/ 434223 w 2938"/>
              <a:gd name="T75" fmla="*/ 1806829 h 5511"/>
              <a:gd name="T76" fmla="*/ 420049 w 2938"/>
              <a:gd name="T77" fmla="*/ 1783323 h 5511"/>
              <a:gd name="T78" fmla="*/ 413134 w 2938"/>
              <a:gd name="T79" fmla="*/ 1756015 h 5511"/>
              <a:gd name="T80" fmla="*/ 413826 w 2938"/>
              <a:gd name="T81" fmla="*/ 1731818 h 5511"/>
              <a:gd name="T82" fmla="*/ 422123 w 2938"/>
              <a:gd name="T83" fmla="*/ 1704856 h 5511"/>
              <a:gd name="T84" fmla="*/ 437335 w 2938"/>
              <a:gd name="T85" fmla="*/ 1682387 h 5511"/>
              <a:gd name="T86" fmla="*/ 458078 w 2938"/>
              <a:gd name="T87" fmla="*/ 1665103 h 5511"/>
              <a:gd name="T88" fmla="*/ 483661 w 2938"/>
              <a:gd name="T89" fmla="*/ 1654042 h 5511"/>
              <a:gd name="T90" fmla="*/ 507516 w 2938"/>
              <a:gd name="T91" fmla="*/ 1651277 h 5511"/>
              <a:gd name="T92" fmla="*/ 536210 w 2938"/>
              <a:gd name="T93" fmla="*/ 1655425 h 5511"/>
              <a:gd name="T94" fmla="*/ 561102 w 2938"/>
              <a:gd name="T95" fmla="*/ 1667523 h 5511"/>
              <a:gd name="T96" fmla="*/ 581154 w 2938"/>
              <a:gd name="T97" fmla="*/ 1685498 h 5511"/>
              <a:gd name="T98" fmla="*/ 595674 w 2938"/>
              <a:gd name="T99" fmla="*/ 1709349 h 5511"/>
              <a:gd name="T100" fmla="*/ 602589 w 2938"/>
              <a:gd name="T101" fmla="*/ 1737003 h 5511"/>
              <a:gd name="T102" fmla="*/ 601897 w 2938"/>
              <a:gd name="T103" fmla="*/ 1761200 h 5511"/>
              <a:gd name="T104" fmla="*/ 593600 w 2938"/>
              <a:gd name="T105" fmla="*/ 1787817 h 5511"/>
              <a:gd name="T106" fmla="*/ 578388 w 2938"/>
              <a:gd name="T107" fmla="*/ 1810631 h 5511"/>
              <a:gd name="T108" fmla="*/ 556954 w 2938"/>
              <a:gd name="T109" fmla="*/ 1827915 h 5511"/>
              <a:gd name="T110" fmla="*/ 531370 w 2938"/>
              <a:gd name="T111" fmla="*/ 1838631 h 5511"/>
              <a:gd name="T112" fmla="*/ 952456 w 2938"/>
              <a:gd name="T113" fmla="*/ 1587673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solidFill>
            <a:srgbClr val="C1C0C7"/>
          </a:solidFill>
          <a:ln>
            <a:noFill/>
          </a:ln>
          <a:extLst/>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dirty="0">
              <a:latin typeface="+mn-lt"/>
              <a:ea typeface="+mn-ea"/>
              <a:cs typeface="+mn-cs"/>
            </a:endParaRPr>
          </a:p>
        </p:txBody>
      </p:sp>
      <p:pic>
        <p:nvPicPr>
          <p:cNvPr id="21" name="图片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Tree>
    <p:extLst>
      <p:ext uri="{BB962C8B-B14F-4D97-AF65-F5344CB8AC3E}">
        <p14:creationId xmlns:p14="http://schemas.microsoft.com/office/powerpoint/2010/main" val="331529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模糊控制器设计</a:t>
            </a:r>
            <a:endParaRPr lang="en-US" altLang="zh-CN" dirty="0">
              <a:solidFill>
                <a:srgbClr val="0E1014"/>
              </a:solidFill>
              <a:latin typeface="微软雅黑" charset="-122"/>
              <a:ea typeface="微软雅黑" charset="-122"/>
              <a:cs typeface="微软雅黑" charset="-122"/>
            </a:endParaRPr>
          </a:p>
        </p:txBody>
      </p:sp>
      <p:sp>
        <p:nvSpPr>
          <p:cNvPr id="8" name="文本框 12"/>
          <p:cNvSpPr txBox="1">
            <a:spLocks noChangeArrowheads="1"/>
          </p:cNvSpPr>
          <p:nvPr/>
        </p:nvSpPr>
        <p:spPr bwMode="auto">
          <a:xfrm>
            <a:off x="516962" y="2307511"/>
            <a:ext cx="4844236"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红灯相位</a:t>
            </a:r>
            <a:r>
              <a:rPr lang="zh-CN" altLang="en-US" dirty="0">
                <a:solidFill>
                  <a:srgbClr val="C1C0C7"/>
                </a:solidFill>
                <a:latin typeface="微软雅黑" charset="-122"/>
                <a:ea typeface="微软雅黑" charset="-122"/>
                <a:cs typeface="微软雅黑" charset="-122"/>
              </a:rPr>
              <a:t>交通强度</a:t>
            </a:r>
            <a:r>
              <a:rPr lang="zh-CN" altLang="en-US" dirty="0" smtClean="0">
                <a:solidFill>
                  <a:srgbClr val="C1C0C7"/>
                </a:solidFill>
                <a:latin typeface="微软雅黑" charset="-122"/>
                <a:ea typeface="微软雅黑" charset="-122"/>
                <a:cs typeface="微软雅黑" charset="-122"/>
              </a:rPr>
              <a:t>模块</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模糊逻辑规则</a:t>
            </a:r>
            <a:endParaRPr lang="en-US" altLang="zh-CN" dirty="0">
              <a:solidFill>
                <a:srgbClr val="C1C0C7"/>
              </a:solidFill>
              <a:latin typeface="微软雅黑" charset="-122"/>
              <a:ea typeface="微软雅黑" charset="-122"/>
              <a:cs typeface="微软雅黑" charset="-122"/>
            </a:endParaRPr>
          </a:p>
        </p:txBody>
      </p:sp>
      <p:sp>
        <p:nvSpPr>
          <p:cNvPr id="11" name="文本框 12"/>
          <p:cNvSpPr txBox="1">
            <a:spLocks noChangeArrowheads="1"/>
          </p:cNvSpPr>
          <p:nvPr/>
        </p:nvSpPr>
        <p:spPr bwMode="auto">
          <a:xfrm>
            <a:off x="6909796" y="3867304"/>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东西直行</a:t>
            </a:r>
            <a:endParaRPr lang="en-US" altLang="zh-CN" sz="1800" dirty="0">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3" name="文本框 12"/>
          <p:cNvSpPr txBox="1">
            <a:spLocks noChangeArrowheads="1"/>
          </p:cNvSpPr>
          <p:nvPr/>
        </p:nvSpPr>
        <p:spPr bwMode="auto">
          <a:xfrm>
            <a:off x="6942756" y="5634435"/>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南北直行</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pic>
        <p:nvPicPr>
          <p:cNvPr id="2" name="图片 1"/>
          <p:cNvPicPr>
            <a:picLocks noChangeAspect="1"/>
          </p:cNvPicPr>
          <p:nvPr/>
        </p:nvPicPr>
        <p:blipFill>
          <a:blip r:embed="rId5"/>
          <a:stretch>
            <a:fillRect/>
          </a:stretch>
        </p:blipFill>
        <p:spPr>
          <a:xfrm>
            <a:off x="3529724" y="4365579"/>
            <a:ext cx="8636000" cy="1447800"/>
          </a:xfrm>
          <a:prstGeom prst="rect">
            <a:avLst/>
          </a:prstGeom>
        </p:spPr>
      </p:pic>
      <p:pic>
        <p:nvPicPr>
          <p:cNvPr id="6" name="图片 5"/>
          <p:cNvPicPr>
            <a:picLocks noChangeAspect="1"/>
          </p:cNvPicPr>
          <p:nvPr/>
        </p:nvPicPr>
        <p:blipFill>
          <a:blip r:embed="rId6"/>
          <a:stretch>
            <a:fillRect/>
          </a:stretch>
        </p:blipFill>
        <p:spPr>
          <a:xfrm>
            <a:off x="5456491" y="268967"/>
            <a:ext cx="4782465" cy="3999537"/>
          </a:xfrm>
          <a:prstGeom prst="rect">
            <a:avLst/>
          </a:prstGeom>
        </p:spPr>
      </p:pic>
    </p:spTree>
    <p:extLst>
      <p:ext uri="{BB962C8B-B14F-4D97-AF65-F5344CB8AC3E}">
        <p14:creationId xmlns:p14="http://schemas.microsoft.com/office/powerpoint/2010/main" val="795220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模糊控制器设计</a:t>
            </a:r>
            <a:endParaRPr lang="en-US" altLang="zh-CN" dirty="0">
              <a:solidFill>
                <a:srgbClr val="0E1014"/>
              </a:solidFill>
              <a:latin typeface="微软雅黑" charset="-122"/>
              <a:ea typeface="微软雅黑" charset="-122"/>
              <a:cs typeface="微软雅黑" charset="-122"/>
            </a:endParaRPr>
          </a:p>
        </p:txBody>
      </p:sp>
      <p:sp>
        <p:nvSpPr>
          <p:cNvPr id="8" name="文本框 12"/>
          <p:cNvSpPr txBox="1">
            <a:spLocks noChangeArrowheads="1"/>
          </p:cNvSpPr>
          <p:nvPr/>
        </p:nvSpPr>
        <p:spPr bwMode="auto">
          <a:xfrm>
            <a:off x="1305675" y="1400108"/>
            <a:ext cx="4844236"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相位决策模块</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模糊逻辑规则</a:t>
            </a:r>
            <a:endParaRPr lang="en-US" altLang="zh-CN" dirty="0">
              <a:solidFill>
                <a:srgbClr val="C1C0C7"/>
              </a:solidFill>
              <a:latin typeface="微软雅黑" charset="-122"/>
              <a:ea typeface="微软雅黑" charset="-122"/>
              <a:cs typeface="微软雅黑" charset="-122"/>
            </a:endParaRPr>
          </a:p>
        </p:txBody>
      </p:sp>
      <p:sp>
        <p:nvSpPr>
          <p:cNvPr id="11" name="文本框 12"/>
          <p:cNvSpPr txBox="1">
            <a:spLocks noChangeArrowheads="1"/>
          </p:cNvSpPr>
          <p:nvPr/>
        </p:nvSpPr>
        <p:spPr bwMode="auto">
          <a:xfrm>
            <a:off x="6909796" y="3867304"/>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东西直行</a:t>
            </a:r>
            <a:endParaRPr lang="en-US" altLang="zh-CN" sz="1800" dirty="0">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pic>
        <p:nvPicPr>
          <p:cNvPr id="3" name="图片 2"/>
          <p:cNvPicPr>
            <a:picLocks noChangeAspect="1"/>
          </p:cNvPicPr>
          <p:nvPr/>
        </p:nvPicPr>
        <p:blipFill>
          <a:blip r:embed="rId5"/>
          <a:stretch>
            <a:fillRect/>
          </a:stretch>
        </p:blipFill>
        <p:spPr>
          <a:xfrm>
            <a:off x="203064" y="4301116"/>
            <a:ext cx="5087459" cy="2376623"/>
          </a:xfrm>
          <a:prstGeom prst="rect">
            <a:avLst/>
          </a:prstGeom>
        </p:spPr>
      </p:pic>
      <p:pic>
        <p:nvPicPr>
          <p:cNvPr id="4" name="图片 3"/>
          <p:cNvPicPr>
            <a:picLocks noChangeAspect="1"/>
          </p:cNvPicPr>
          <p:nvPr/>
        </p:nvPicPr>
        <p:blipFill>
          <a:blip r:embed="rId6"/>
          <a:stretch>
            <a:fillRect/>
          </a:stretch>
        </p:blipFill>
        <p:spPr>
          <a:xfrm>
            <a:off x="5290523" y="245993"/>
            <a:ext cx="6351270" cy="4055123"/>
          </a:xfrm>
          <a:prstGeom prst="rect">
            <a:avLst/>
          </a:prstGeom>
        </p:spPr>
      </p:pic>
    </p:spTree>
    <p:extLst>
      <p:ext uri="{BB962C8B-B14F-4D97-AF65-F5344CB8AC3E}">
        <p14:creationId xmlns:p14="http://schemas.microsoft.com/office/powerpoint/2010/main" val="1724376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模糊控制器设计</a:t>
            </a:r>
            <a:endParaRPr lang="en-US" altLang="zh-CN" dirty="0">
              <a:solidFill>
                <a:srgbClr val="0E1014"/>
              </a:solidFill>
              <a:latin typeface="微软雅黑" charset="-122"/>
              <a:ea typeface="微软雅黑" charset="-122"/>
              <a:cs typeface="微软雅黑" charset="-122"/>
            </a:endParaRPr>
          </a:p>
        </p:txBody>
      </p:sp>
      <p:sp>
        <p:nvSpPr>
          <p:cNvPr id="8" name="文本框 12"/>
          <p:cNvSpPr txBox="1">
            <a:spLocks noChangeArrowheads="1"/>
          </p:cNvSpPr>
          <p:nvPr/>
        </p:nvSpPr>
        <p:spPr bwMode="auto">
          <a:xfrm>
            <a:off x="881111" y="2440339"/>
            <a:ext cx="4844236"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相位决策模块</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模糊逻辑规则</a:t>
            </a:r>
            <a:endParaRPr lang="en-US" altLang="zh-CN" dirty="0">
              <a:solidFill>
                <a:srgbClr val="C1C0C7"/>
              </a:solidFill>
              <a:latin typeface="微软雅黑" charset="-122"/>
              <a:ea typeface="微软雅黑" charset="-122"/>
              <a:cs typeface="微软雅黑" charset="-122"/>
            </a:endParaRPr>
          </a:p>
        </p:txBody>
      </p:sp>
      <p:sp>
        <p:nvSpPr>
          <p:cNvPr id="11" name="文本框 12"/>
          <p:cNvSpPr txBox="1">
            <a:spLocks noChangeArrowheads="1"/>
          </p:cNvSpPr>
          <p:nvPr/>
        </p:nvSpPr>
        <p:spPr bwMode="auto">
          <a:xfrm>
            <a:off x="6909796" y="3867304"/>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东西直行</a:t>
            </a:r>
            <a:endParaRPr lang="en-US" altLang="zh-CN" sz="1800" dirty="0">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pic>
        <p:nvPicPr>
          <p:cNvPr id="2" name="图片 1"/>
          <p:cNvPicPr>
            <a:picLocks noChangeAspect="1"/>
          </p:cNvPicPr>
          <p:nvPr/>
        </p:nvPicPr>
        <p:blipFill>
          <a:blip r:embed="rId5"/>
          <a:stretch>
            <a:fillRect/>
          </a:stretch>
        </p:blipFill>
        <p:spPr>
          <a:xfrm>
            <a:off x="4213860" y="3104570"/>
            <a:ext cx="7467600" cy="2959100"/>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2683" y="0"/>
            <a:ext cx="3745400" cy="3090157"/>
          </a:xfrm>
          <a:prstGeom prst="rect">
            <a:avLst/>
          </a:prstGeom>
        </p:spPr>
      </p:pic>
    </p:spTree>
    <p:extLst>
      <p:ext uri="{BB962C8B-B14F-4D97-AF65-F5344CB8AC3E}">
        <p14:creationId xmlns:p14="http://schemas.microsoft.com/office/powerpoint/2010/main" val="715753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矩形 6"/>
          <p:cNvSpPr>
            <a:spLocks noChangeAspect="1"/>
          </p:cNvSpPr>
          <p:nvPr/>
        </p:nvSpPr>
        <p:spPr>
          <a:xfrm rot="2705979">
            <a:off x="1067250" y="1138356"/>
            <a:ext cx="4580245" cy="4581704"/>
          </a:xfrm>
          <a:prstGeom prst="rect">
            <a:avLst/>
          </a:prstGeom>
          <a:noFill/>
          <a:ln w="31750">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a:spLocks noChangeAspect="1"/>
          </p:cNvSpPr>
          <p:nvPr/>
        </p:nvSpPr>
        <p:spPr>
          <a:xfrm rot="2705979">
            <a:off x="1027429" y="1817225"/>
            <a:ext cx="3223609" cy="3224636"/>
          </a:xfrm>
          <a:prstGeom prst="rect">
            <a:avLst/>
          </a:prstGeom>
          <a:noFill/>
          <a:ln w="31750">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476500" y="2498184"/>
            <a:ext cx="2959100" cy="1862048"/>
          </a:xfrm>
          <a:prstGeom prst="rect">
            <a:avLst/>
          </a:prstGeom>
          <a:noFill/>
        </p:spPr>
        <p:txBody>
          <a:bodyPr wrap="square" rtlCol="0">
            <a:spAutoFit/>
          </a:bodyPr>
          <a:lstStyle/>
          <a:p>
            <a:r>
              <a:rPr lang="en-US" altLang="zh-CN" sz="11500" b="1" dirty="0" smtClean="0">
                <a:solidFill>
                  <a:srgbClr val="24BAD6"/>
                </a:solidFill>
                <a:latin typeface="微软雅黑" panose="020B0503020204020204" pitchFamily="34" charset="-122"/>
                <a:ea typeface="微软雅黑" panose="020B0503020204020204" pitchFamily="34" charset="-122"/>
              </a:rPr>
              <a:t>04</a:t>
            </a:r>
            <a:endParaRPr lang="zh-CN" altLang="en-US" sz="11500" b="1" dirty="0">
              <a:solidFill>
                <a:srgbClr val="24BAD6"/>
              </a:solidFill>
              <a:latin typeface="微软雅黑" panose="020B0503020204020204" pitchFamily="34" charset="-122"/>
              <a:ea typeface="微软雅黑" panose="020B0503020204020204" pitchFamily="34" charset="-122"/>
            </a:endParaRPr>
          </a:p>
        </p:txBody>
      </p:sp>
      <p:sp>
        <p:nvSpPr>
          <p:cNvPr id="10" name="矩形 9"/>
          <p:cNvSpPr>
            <a:spLocks noChangeAspect="1"/>
          </p:cNvSpPr>
          <p:nvPr/>
        </p:nvSpPr>
        <p:spPr>
          <a:xfrm rot="2705979">
            <a:off x="4276452" y="4032774"/>
            <a:ext cx="1227090" cy="1227482"/>
          </a:xfrm>
          <a:prstGeom prst="rect">
            <a:avLst/>
          </a:prstGeom>
          <a:noFill/>
          <a:ln w="31750">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a:spLocks noChangeAspect="1"/>
          </p:cNvSpPr>
          <p:nvPr/>
        </p:nvSpPr>
        <p:spPr>
          <a:xfrm rot="2705979">
            <a:off x="5869380" y="4205184"/>
            <a:ext cx="538374" cy="538546"/>
          </a:xfrm>
          <a:prstGeom prst="rect">
            <a:avLst/>
          </a:prstGeom>
          <a:noFill/>
          <a:ln w="31750">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a:spLocks noChangeAspect="1"/>
          </p:cNvSpPr>
          <p:nvPr/>
        </p:nvSpPr>
        <p:spPr>
          <a:xfrm rot="2705979">
            <a:off x="4682768" y="1577123"/>
            <a:ext cx="601352" cy="601544"/>
          </a:xfrm>
          <a:prstGeom prst="rect">
            <a:avLst/>
          </a:prstGeom>
          <a:noFill/>
          <a:ln w="31750">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519316" y="2590800"/>
            <a:ext cx="6434182" cy="1015663"/>
          </a:xfrm>
          <a:prstGeom prst="rect">
            <a:avLst/>
          </a:prstGeom>
          <a:noFill/>
        </p:spPr>
        <p:txBody>
          <a:bodyPr wrap="square" rtlCol="0">
            <a:spAutoFit/>
          </a:bodyPr>
          <a:lstStyle/>
          <a:p>
            <a:r>
              <a:rPr lang="zh-CN" altLang="en-US" sz="4800" b="1" dirty="0" smtClean="0">
                <a:solidFill>
                  <a:srgbClr val="C1C0C7"/>
                </a:solidFill>
                <a:latin typeface="微软雅黑" panose="020B0503020204020204" pitchFamily="34" charset="-122"/>
                <a:ea typeface="微软雅黑" panose="020B0503020204020204" pitchFamily="34" charset="-122"/>
              </a:rPr>
              <a:t>模糊控制</a:t>
            </a:r>
            <a:r>
              <a:rPr lang="zh-CN" altLang="en-US" sz="6000" b="1" dirty="0" smtClean="0">
                <a:solidFill>
                  <a:srgbClr val="24BAD6"/>
                </a:solidFill>
                <a:latin typeface="微软雅黑" panose="020B0503020204020204" pitchFamily="34" charset="-122"/>
                <a:ea typeface="微软雅黑" panose="020B0503020204020204" pitchFamily="34" charset="-122"/>
              </a:rPr>
              <a:t>仿真实现</a:t>
            </a:r>
            <a:endParaRPr lang="zh-CN" altLang="en-US" sz="6000" b="1" dirty="0">
              <a:solidFill>
                <a:srgbClr val="24BAD6"/>
              </a:solidFill>
              <a:latin typeface="微软雅黑" panose="020B0503020204020204" pitchFamily="34" charset="-122"/>
              <a:ea typeface="微软雅黑" panose="020B0503020204020204" pitchFamily="34" charset="-122"/>
            </a:endParaRPr>
          </a:p>
        </p:txBody>
      </p:sp>
      <p:sp>
        <p:nvSpPr>
          <p:cNvPr id="14" name="KSO_Shape"/>
          <p:cNvSpPr>
            <a:spLocks/>
          </p:cNvSpPr>
          <p:nvPr/>
        </p:nvSpPr>
        <p:spPr bwMode="auto">
          <a:xfrm>
            <a:off x="10591800" y="1041400"/>
            <a:ext cx="1473200" cy="1715970"/>
          </a:xfrm>
          <a:custGeom>
            <a:avLst/>
            <a:gdLst>
              <a:gd name="T0" fmla="*/ 2147483646 w 4477"/>
              <a:gd name="T1" fmla="*/ 2147483646 h 4133"/>
              <a:gd name="T2" fmla="*/ 2147483646 w 4477"/>
              <a:gd name="T3" fmla="*/ 1386867173 h 4133"/>
              <a:gd name="T4" fmla="*/ 2147483646 w 4477"/>
              <a:gd name="T5" fmla="*/ 385250906 h 4133"/>
              <a:gd name="T6" fmla="*/ 2147483646 w 4477"/>
              <a:gd name="T7" fmla="*/ 0 h 4133"/>
              <a:gd name="T8" fmla="*/ 2147483646 w 4477"/>
              <a:gd name="T9" fmla="*/ 231114454 h 4133"/>
              <a:gd name="T10" fmla="*/ 2147483646 w 4477"/>
              <a:gd name="T11" fmla="*/ 1001616267 h 4133"/>
              <a:gd name="T12" fmla="*/ 2147483646 w 4477"/>
              <a:gd name="T13" fmla="*/ 2147483646 h 4133"/>
              <a:gd name="T14" fmla="*/ 2147483646 w 4477"/>
              <a:gd name="T15" fmla="*/ 2147483646 h 4133"/>
              <a:gd name="T16" fmla="*/ 2147483646 w 4477"/>
              <a:gd name="T17" fmla="*/ 2147483646 h 4133"/>
              <a:gd name="T18" fmla="*/ 2147483646 w 4477"/>
              <a:gd name="T19" fmla="*/ 2147483646 h 4133"/>
              <a:gd name="T20" fmla="*/ 2147483646 w 4477"/>
              <a:gd name="T21" fmla="*/ 2147483646 h 4133"/>
              <a:gd name="T22" fmla="*/ 2147483646 w 4477"/>
              <a:gd name="T23" fmla="*/ 2147483646 h 4133"/>
              <a:gd name="T24" fmla="*/ 2147483646 w 4477"/>
              <a:gd name="T25" fmla="*/ 2147483646 h 4133"/>
              <a:gd name="T26" fmla="*/ 2147483646 w 4477"/>
              <a:gd name="T27" fmla="*/ 2147483646 h 4133"/>
              <a:gd name="T28" fmla="*/ 2147483646 w 4477"/>
              <a:gd name="T29" fmla="*/ 2147483646 h 4133"/>
              <a:gd name="T30" fmla="*/ 2147483646 w 4477"/>
              <a:gd name="T31" fmla="*/ 2147483646 h 4133"/>
              <a:gd name="T32" fmla="*/ 2147483646 w 4477"/>
              <a:gd name="T33" fmla="*/ 2147483646 h 4133"/>
              <a:gd name="T34" fmla="*/ 2147483646 w 4477"/>
              <a:gd name="T35" fmla="*/ 2147483646 h 4133"/>
              <a:gd name="T36" fmla="*/ 2147483646 w 4477"/>
              <a:gd name="T37" fmla="*/ 2147483646 h 4133"/>
              <a:gd name="T38" fmla="*/ 2147483646 w 4477"/>
              <a:gd name="T39" fmla="*/ 2147483646 h 4133"/>
              <a:gd name="T40" fmla="*/ 2147483646 w 4477"/>
              <a:gd name="T41" fmla="*/ 2147483646 h 4133"/>
              <a:gd name="T42" fmla="*/ 2147483646 w 4477"/>
              <a:gd name="T43" fmla="*/ 2147483646 h 4133"/>
              <a:gd name="T44" fmla="*/ 2147483646 w 4477"/>
              <a:gd name="T45" fmla="*/ 2147483646 h 4133"/>
              <a:gd name="T46" fmla="*/ 2147483646 w 4477"/>
              <a:gd name="T47" fmla="*/ 2147483646 h 4133"/>
              <a:gd name="T48" fmla="*/ 2147483646 w 4477"/>
              <a:gd name="T49" fmla="*/ 2147483646 h 4133"/>
              <a:gd name="T50" fmla="*/ 2147483646 w 4477"/>
              <a:gd name="T51" fmla="*/ 2147483646 h 4133"/>
              <a:gd name="T52" fmla="*/ 2147483646 w 4477"/>
              <a:gd name="T53" fmla="*/ 2147483646 h 4133"/>
              <a:gd name="T54" fmla="*/ 2147483646 w 4477"/>
              <a:gd name="T55" fmla="*/ 2147483646 h 4133"/>
              <a:gd name="T56" fmla="*/ 2147483646 w 4477"/>
              <a:gd name="T57" fmla="*/ 2147483646 h 4133"/>
              <a:gd name="T58" fmla="*/ 2147483646 w 4477"/>
              <a:gd name="T59" fmla="*/ 2147483646 h 4133"/>
              <a:gd name="T60" fmla="*/ 2147483646 w 4477"/>
              <a:gd name="T61" fmla="*/ 2147483646 h 4133"/>
              <a:gd name="T62" fmla="*/ 2147483646 w 4477"/>
              <a:gd name="T63" fmla="*/ 2147483646 h 4133"/>
              <a:gd name="T64" fmla="*/ 2147483646 w 4477"/>
              <a:gd name="T65" fmla="*/ 2147483646 h 4133"/>
              <a:gd name="T66" fmla="*/ 0 w 4477"/>
              <a:gd name="T67" fmla="*/ 2147483646 h 4133"/>
              <a:gd name="T68" fmla="*/ 2147483646 w 4477"/>
              <a:gd name="T69" fmla="*/ 2147483646 h 4133"/>
              <a:gd name="T70" fmla="*/ 2147483646 w 4477"/>
              <a:gd name="T71" fmla="*/ 2147483646 h 4133"/>
              <a:gd name="T72" fmla="*/ 2147483646 w 4477"/>
              <a:gd name="T73" fmla="*/ 2147483646 h 4133"/>
              <a:gd name="T74" fmla="*/ 2147483646 w 4477"/>
              <a:gd name="T75" fmla="*/ 2147483646 h 4133"/>
              <a:gd name="T76" fmla="*/ 2147483646 w 4477"/>
              <a:gd name="T77" fmla="*/ 2147483646 h 4133"/>
              <a:gd name="T78" fmla="*/ 2147483646 w 4477"/>
              <a:gd name="T79" fmla="*/ 2147483646 h 4133"/>
              <a:gd name="T80" fmla="*/ 2147483646 w 4477"/>
              <a:gd name="T81" fmla="*/ 2147483646 h 4133"/>
              <a:gd name="T82" fmla="*/ 2147483646 w 4477"/>
              <a:gd name="T83" fmla="*/ 2147483646 h 4133"/>
              <a:gd name="T84" fmla="*/ 2147483646 w 4477"/>
              <a:gd name="T85" fmla="*/ 2147483646 h 4133"/>
              <a:gd name="T86" fmla="*/ 2147483646 w 4477"/>
              <a:gd name="T87" fmla="*/ 2147483646 h 4133"/>
              <a:gd name="T88" fmla="*/ 2147483646 w 4477"/>
              <a:gd name="T89" fmla="*/ 2147483646 h 4133"/>
              <a:gd name="T90" fmla="*/ 2147483646 w 4477"/>
              <a:gd name="T91" fmla="*/ 2147483646 h 4133"/>
              <a:gd name="T92" fmla="*/ 2147483646 w 4477"/>
              <a:gd name="T93" fmla="*/ 2147483646 h 4133"/>
              <a:gd name="T94" fmla="*/ 2147483646 w 4477"/>
              <a:gd name="T95" fmla="*/ 2147483646 h 4133"/>
              <a:gd name="T96" fmla="*/ 2147483646 w 4477"/>
              <a:gd name="T97" fmla="*/ 2147483646 h 4133"/>
              <a:gd name="T98" fmla="*/ 2147483646 w 4477"/>
              <a:gd name="T99" fmla="*/ 2147483646 h 4133"/>
              <a:gd name="T100" fmla="*/ 2147483646 w 4477"/>
              <a:gd name="T101" fmla="*/ 2147483646 h 4133"/>
              <a:gd name="T102" fmla="*/ 2147483646 w 4477"/>
              <a:gd name="T103" fmla="*/ 2147483646 h 4133"/>
              <a:gd name="T104" fmla="*/ 2147483646 w 4477"/>
              <a:gd name="T105" fmla="*/ 2147483646 h 4133"/>
              <a:gd name="T106" fmla="*/ 2147483646 w 4477"/>
              <a:gd name="T107" fmla="*/ 2147483646 h 413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477" h="4133">
                <a:moveTo>
                  <a:pt x="3646" y="48"/>
                </a:moveTo>
                <a:lnTo>
                  <a:pt x="3646" y="48"/>
                </a:lnTo>
                <a:lnTo>
                  <a:pt x="3623" y="39"/>
                </a:lnTo>
                <a:lnTo>
                  <a:pt x="3600" y="31"/>
                </a:lnTo>
                <a:lnTo>
                  <a:pt x="3578" y="24"/>
                </a:lnTo>
                <a:lnTo>
                  <a:pt x="3557" y="18"/>
                </a:lnTo>
                <a:lnTo>
                  <a:pt x="3536" y="13"/>
                </a:lnTo>
                <a:lnTo>
                  <a:pt x="3515" y="8"/>
                </a:lnTo>
                <a:lnTo>
                  <a:pt x="3494" y="5"/>
                </a:lnTo>
                <a:lnTo>
                  <a:pt x="3473" y="3"/>
                </a:lnTo>
                <a:lnTo>
                  <a:pt x="3454" y="1"/>
                </a:lnTo>
                <a:lnTo>
                  <a:pt x="3434" y="0"/>
                </a:lnTo>
                <a:lnTo>
                  <a:pt x="3415" y="0"/>
                </a:lnTo>
                <a:lnTo>
                  <a:pt x="3395" y="1"/>
                </a:lnTo>
                <a:lnTo>
                  <a:pt x="3376" y="3"/>
                </a:lnTo>
                <a:lnTo>
                  <a:pt x="3358" y="5"/>
                </a:lnTo>
                <a:lnTo>
                  <a:pt x="3339" y="9"/>
                </a:lnTo>
                <a:lnTo>
                  <a:pt x="3321" y="13"/>
                </a:lnTo>
                <a:lnTo>
                  <a:pt x="3303" y="18"/>
                </a:lnTo>
                <a:lnTo>
                  <a:pt x="3285" y="23"/>
                </a:lnTo>
                <a:lnTo>
                  <a:pt x="3268" y="30"/>
                </a:lnTo>
                <a:lnTo>
                  <a:pt x="3251" y="37"/>
                </a:lnTo>
                <a:lnTo>
                  <a:pt x="3235" y="45"/>
                </a:lnTo>
                <a:lnTo>
                  <a:pt x="3219" y="54"/>
                </a:lnTo>
                <a:lnTo>
                  <a:pt x="3201" y="63"/>
                </a:lnTo>
                <a:lnTo>
                  <a:pt x="3186" y="74"/>
                </a:lnTo>
                <a:lnTo>
                  <a:pt x="3170" y="85"/>
                </a:lnTo>
                <a:lnTo>
                  <a:pt x="3155" y="96"/>
                </a:lnTo>
                <a:lnTo>
                  <a:pt x="3139" y="108"/>
                </a:lnTo>
                <a:lnTo>
                  <a:pt x="3124" y="121"/>
                </a:lnTo>
                <a:lnTo>
                  <a:pt x="3110" y="134"/>
                </a:lnTo>
                <a:lnTo>
                  <a:pt x="3094" y="149"/>
                </a:lnTo>
                <a:lnTo>
                  <a:pt x="3066" y="179"/>
                </a:lnTo>
                <a:lnTo>
                  <a:pt x="3079" y="337"/>
                </a:lnTo>
                <a:lnTo>
                  <a:pt x="3094" y="494"/>
                </a:lnTo>
                <a:lnTo>
                  <a:pt x="3112" y="649"/>
                </a:lnTo>
                <a:lnTo>
                  <a:pt x="3131" y="802"/>
                </a:lnTo>
                <a:lnTo>
                  <a:pt x="3151" y="954"/>
                </a:lnTo>
                <a:lnTo>
                  <a:pt x="3174" y="1104"/>
                </a:lnTo>
                <a:lnTo>
                  <a:pt x="3198" y="1252"/>
                </a:lnTo>
                <a:lnTo>
                  <a:pt x="3226" y="1398"/>
                </a:lnTo>
                <a:lnTo>
                  <a:pt x="3254" y="1543"/>
                </a:lnTo>
                <a:lnTo>
                  <a:pt x="3284" y="1686"/>
                </a:lnTo>
                <a:lnTo>
                  <a:pt x="3318" y="1827"/>
                </a:lnTo>
                <a:lnTo>
                  <a:pt x="3352" y="1967"/>
                </a:lnTo>
                <a:lnTo>
                  <a:pt x="3388" y="2104"/>
                </a:lnTo>
                <a:lnTo>
                  <a:pt x="3407" y="2172"/>
                </a:lnTo>
                <a:lnTo>
                  <a:pt x="3427" y="2240"/>
                </a:lnTo>
                <a:lnTo>
                  <a:pt x="3447" y="2307"/>
                </a:lnTo>
                <a:lnTo>
                  <a:pt x="3468" y="2374"/>
                </a:lnTo>
                <a:lnTo>
                  <a:pt x="3488" y="2441"/>
                </a:lnTo>
                <a:lnTo>
                  <a:pt x="3510" y="2506"/>
                </a:lnTo>
                <a:lnTo>
                  <a:pt x="4267" y="2335"/>
                </a:lnTo>
                <a:lnTo>
                  <a:pt x="4258" y="2257"/>
                </a:lnTo>
                <a:lnTo>
                  <a:pt x="4249" y="2179"/>
                </a:lnTo>
                <a:lnTo>
                  <a:pt x="4238" y="2102"/>
                </a:lnTo>
                <a:lnTo>
                  <a:pt x="4227" y="2026"/>
                </a:lnTo>
                <a:lnTo>
                  <a:pt x="4214" y="1950"/>
                </a:lnTo>
                <a:lnTo>
                  <a:pt x="4202" y="1874"/>
                </a:lnTo>
                <a:lnTo>
                  <a:pt x="4189" y="1798"/>
                </a:lnTo>
                <a:lnTo>
                  <a:pt x="4175" y="1724"/>
                </a:lnTo>
                <a:lnTo>
                  <a:pt x="4161" y="1649"/>
                </a:lnTo>
                <a:lnTo>
                  <a:pt x="4146" y="1574"/>
                </a:lnTo>
                <a:lnTo>
                  <a:pt x="4130" y="1500"/>
                </a:lnTo>
                <a:lnTo>
                  <a:pt x="4113" y="1428"/>
                </a:lnTo>
                <a:lnTo>
                  <a:pt x="4096" y="1354"/>
                </a:lnTo>
                <a:lnTo>
                  <a:pt x="4078" y="1282"/>
                </a:lnTo>
                <a:lnTo>
                  <a:pt x="4060" y="1210"/>
                </a:lnTo>
                <a:lnTo>
                  <a:pt x="4041" y="1138"/>
                </a:lnTo>
                <a:lnTo>
                  <a:pt x="4020" y="1067"/>
                </a:lnTo>
                <a:lnTo>
                  <a:pt x="4000" y="995"/>
                </a:lnTo>
                <a:lnTo>
                  <a:pt x="3979" y="926"/>
                </a:lnTo>
                <a:lnTo>
                  <a:pt x="3957" y="855"/>
                </a:lnTo>
                <a:lnTo>
                  <a:pt x="3935" y="785"/>
                </a:lnTo>
                <a:lnTo>
                  <a:pt x="3911" y="717"/>
                </a:lnTo>
                <a:lnTo>
                  <a:pt x="3888" y="648"/>
                </a:lnTo>
                <a:lnTo>
                  <a:pt x="3863" y="579"/>
                </a:lnTo>
                <a:lnTo>
                  <a:pt x="3839" y="512"/>
                </a:lnTo>
                <a:lnTo>
                  <a:pt x="3812" y="444"/>
                </a:lnTo>
                <a:lnTo>
                  <a:pt x="3786" y="377"/>
                </a:lnTo>
                <a:lnTo>
                  <a:pt x="3759" y="310"/>
                </a:lnTo>
                <a:lnTo>
                  <a:pt x="3732" y="244"/>
                </a:lnTo>
                <a:lnTo>
                  <a:pt x="3703" y="179"/>
                </a:lnTo>
                <a:lnTo>
                  <a:pt x="3675" y="113"/>
                </a:lnTo>
                <a:lnTo>
                  <a:pt x="3646" y="48"/>
                </a:lnTo>
                <a:close/>
                <a:moveTo>
                  <a:pt x="831" y="2804"/>
                </a:moveTo>
                <a:lnTo>
                  <a:pt x="2810" y="2804"/>
                </a:lnTo>
                <a:lnTo>
                  <a:pt x="2810" y="2949"/>
                </a:lnTo>
                <a:lnTo>
                  <a:pt x="831" y="2949"/>
                </a:lnTo>
                <a:lnTo>
                  <a:pt x="831" y="2804"/>
                </a:lnTo>
                <a:close/>
                <a:moveTo>
                  <a:pt x="3516" y="3370"/>
                </a:moveTo>
                <a:lnTo>
                  <a:pt x="3637" y="3750"/>
                </a:lnTo>
                <a:lnTo>
                  <a:pt x="190" y="3750"/>
                </a:lnTo>
                <a:lnTo>
                  <a:pt x="0" y="3750"/>
                </a:lnTo>
                <a:lnTo>
                  <a:pt x="0" y="3559"/>
                </a:lnTo>
                <a:lnTo>
                  <a:pt x="0" y="1320"/>
                </a:lnTo>
                <a:lnTo>
                  <a:pt x="0" y="1240"/>
                </a:lnTo>
                <a:lnTo>
                  <a:pt x="59" y="1183"/>
                </a:lnTo>
                <a:lnTo>
                  <a:pt x="764" y="503"/>
                </a:lnTo>
                <a:lnTo>
                  <a:pt x="819" y="449"/>
                </a:lnTo>
                <a:lnTo>
                  <a:pt x="895" y="449"/>
                </a:lnTo>
                <a:lnTo>
                  <a:pt x="2831" y="449"/>
                </a:lnTo>
                <a:lnTo>
                  <a:pt x="2840" y="545"/>
                </a:lnTo>
                <a:lnTo>
                  <a:pt x="2849" y="640"/>
                </a:lnTo>
                <a:lnTo>
                  <a:pt x="2859" y="735"/>
                </a:lnTo>
                <a:lnTo>
                  <a:pt x="2870" y="829"/>
                </a:lnTo>
                <a:lnTo>
                  <a:pt x="1084" y="829"/>
                </a:lnTo>
                <a:lnTo>
                  <a:pt x="1138" y="1419"/>
                </a:lnTo>
                <a:lnTo>
                  <a:pt x="1148" y="1526"/>
                </a:lnTo>
                <a:lnTo>
                  <a:pt x="1040" y="1522"/>
                </a:lnTo>
                <a:lnTo>
                  <a:pt x="380" y="1497"/>
                </a:lnTo>
                <a:lnTo>
                  <a:pt x="380" y="3370"/>
                </a:lnTo>
                <a:lnTo>
                  <a:pt x="3516" y="3370"/>
                </a:lnTo>
                <a:close/>
                <a:moveTo>
                  <a:pt x="472" y="1312"/>
                </a:moveTo>
                <a:lnTo>
                  <a:pt x="939" y="1329"/>
                </a:lnTo>
                <a:lnTo>
                  <a:pt x="900" y="898"/>
                </a:lnTo>
                <a:lnTo>
                  <a:pt x="472" y="1312"/>
                </a:lnTo>
                <a:close/>
                <a:moveTo>
                  <a:pt x="2810" y="2206"/>
                </a:moveTo>
                <a:lnTo>
                  <a:pt x="831" y="2206"/>
                </a:lnTo>
                <a:lnTo>
                  <a:pt x="831" y="2351"/>
                </a:lnTo>
                <a:lnTo>
                  <a:pt x="2810" y="2351"/>
                </a:lnTo>
                <a:lnTo>
                  <a:pt x="2810" y="2206"/>
                </a:lnTo>
                <a:close/>
                <a:moveTo>
                  <a:pt x="2810" y="1666"/>
                </a:moveTo>
                <a:lnTo>
                  <a:pt x="1621" y="1666"/>
                </a:lnTo>
                <a:lnTo>
                  <a:pt x="1621" y="1810"/>
                </a:lnTo>
                <a:lnTo>
                  <a:pt x="2810" y="1810"/>
                </a:lnTo>
                <a:lnTo>
                  <a:pt x="2810" y="1666"/>
                </a:lnTo>
                <a:close/>
                <a:moveTo>
                  <a:pt x="2810" y="1112"/>
                </a:moveTo>
                <a:lnTo>
                  <a:pt x="1621" y="1112"/>
                </a:lnTo>
                <a:lnTo>
                  <a:pt x="1621" y="1256"/>
                </a:lnTo>
                <a:lnTo>
                  <a:pt x="2810" y="1256"/>
                </a:lnTo>
                <a:lnTo>
                  <a:pt x="2810" y="1112"/>
                </a:lnTo>
                <a:close/>
                <a:moveTo>
                  <a:pt x="4318" y="3463"/>
                </a:moveTo>
                <a:lnTo>
                  <a:pt x="4002" y="3540"/>
                </a:lnTo>
                <a:lnTo>
                  <a:pt x="4007" y="3867"/>
                </a:lnTo>
                <a:lnTo>
                  <a:pt x="4237" y="4133"/>
                </a:lnTo>
                <a:lnTo>
                  <a:pt x="4387" y="4100"/>
                </a:lnTo>
                <a:lnTo>
                  <a:pt x="4477" y="3751"/>
                </a:lnTo>
                <a:lnTo>
                  <a:pt x="4318" y="3463"/>
                </a:lnTo>
                <a:close/>
                <a:moveTo>
                  <a:pt x="4272" y="2491"/>
                </a:moveTo>
                <a:lnTo>
                  <a:pt x="4272" y="2491"/>
                </a:lnTo>
                <a:lnTo>
                  <a:pt x="4388" y="3367"/>
                </a:lnTo>
                <a:lnTo>
                  <a:pt x="3870" y="3485"/>
                </a:lnTo>
                <a:lnTo>
                  <a:pt x="3583" y="2648"/>
                </a:lnTo>
                <a:lnTo>
                  <a:pt x="4272" y="2491"/>
                </a:lnTo>
                <a:close/>
              </a:path>
            </a:pathLst>
          </a:custGeom>
          <a:solidFill>
            <a:srgbClr val="C1C0C7"/>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Tree>
    <p:extLst>
      <p:ext uri="{BB962C8B-B14F-4D97-AF65-F5344CB8AC3E}">
        <p14:creationId xmlns:p14="http://schemas.microsoft.com/office/powerpoint/2010/main" val="286001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模糊控制仿真实现</a:t>
            </a:r>
            <a:endParaRPr lang="en-US" altLang="zh-CN" dirty="0">
              <a:solidFill>
                <a:srgbClr val="0E1014"/>
              </a:solidFill>
              <a:latin typeface="微软雅黑" charset="-122"/>
              <a:ea typeface="微软雅黑" charset="-122"/>
              <a:cs typeface="微软雅黑" charset="-122"/>
            </a:endParaRPr>
          </a:p>
        </p:txBody>
      </p:sp>
      <p:sp>
        <p:nvSpPr>
          <p:cNvPr id="11" name="文本框 12"/>
          <p:cNvSpPr txBox="1">
            <a:spLocks noChangeArrowheads="1"/>
          </p:cNvSpPr>
          <p:nvPr/>
        </p:nvSpPr>
        <p:spPr bwMode="auto">
          <a:xfrm>
            <a:off x="6909796" y="3867304"/>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东西直行</a:t>
            </a:r>
            <a:endParaRPr lang="en-US" altLang="zh-CN" sz="1800" dirty="0">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l="8718" t="3815"/>
          <a:stretch/>
        </p:blipFill>
        <p:spPr>
          <a:xfrm>
            <a:off x="3937386" y="724801"/>
            <a:ext cx="5006970" cy="6055176"/>
          </a:xfrm>
          <a:prstGeom prst="rect">
            <a:avLst/>
          </a:prstGeom>
        </p:spPr>
      </p:pic>
    </p:spTree>
    <p:extLst>
      <p:ext uri="{BB962C8B-B14F-4D97-AF65-F5344CB8AC3E}">
        <p14:creationId xmlns:p14="http://schemas.microsoft.com/office/powerpoint/2010/main" val="151374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模糊控制仿真实现</a:t>
            </a:r>
            <a:endParaRPr lang="en-US" altLang="zh-CN" dirty="0">
              <a:solidFill>
                <a:srgbClr val="0E1014"/>
              </a:solidFill>
              <a:latin typeface="微软雅黑" charset="-122"/>
              <a:ea typeface="微软雅黑" charset="-122"/>
              <a:cs typeface="微软雅黑" charset="-122"/>
            </a:endParaRPr>
          </a:p>
        </p:txBody>
      </p:sp>
      <p:sp>
        <p:nvSpPr>
          <p:cNvPr id="11" name="文本框 12"/>
          <p:cNvSpPr txBox="1">
            <a:spLocks noChangeArrowheads="1"/>
          </p:cNvSpPr>
          <p:nvPr/>
        </p:nvSpPr>
        <p:spPr bwMode="auto">
          <a:xfrm>
            <a:off x="6909796" y="3867304"/>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东西直行</a:t>
            </a:r>
            <a:endParaRPr lang="en-US" altLang="zh-CN" sz="1800" dirty="0">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sp>
        <p:nvSpPr>
          <p:cNvPr id="13" name="文本框 12"/>
          <p:cNvSpPr txBox="1">
            <a:spLocks noChangeArrowheads="1"/>
          </p:cNvSpPr>
          <p:nvPr/>
        </p:nvSpPr>
        <p:spPr bwMode="auto">
          <a:xfrm>
            <a:off x="4394613" y="1791110"/>
            <a:ext cx="4844236"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en-US" altLang="zh-CN" dirty="0" smtClean="0">
                <a:solidFill>
                  <a:srgbClr val="C1C0C7"/>
                </a:solidFill>
                <a:latin typeface="微软雅黑" charset="-122"/>
                <a:ea typeface="微软雅黑" charset="-122"/>
                <a:cs typeface="微软雅黑" charset="-122"/>
              </a:rPr>
              <a:t>1</a:t>
            </a:r>
            <a:r>
              <a:rPr lang="zh-CN" altLang="en-US" dirty="0" smtClean="0">
                <a:solidFill>
                  <a:srgbClr val="C1C0C7"/>
                </a:solidFill>
                <a:latin typeface="微软雅黑" charset="-122"/>
                <a:ea typeface="微软雅黑" charset="-122"/>
                <a:cs typeface="微软雅黑" charset="-122"/>
              </a:rPr>
              <a:t>、随机车流发生模型</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endParaRPr lang="en-US" altLang="zh-CN" dirty="0">
              <a:solidFill>
                <a:srgbClr val="C1C0C7"/>
              </a:solidFill>
              <a:latin typeface="微软雅黑" charset="-122"/>
              <a:ea typeface="微软雅黑" charset="-122"/>
              <a:cs typeface="微软雅黑" charset="-122"/>
            </a:endParaRPr>
          </a:p>
          <a:p>
            <a:pPr marL="0" indent="0">
              <a:lnSpc>
                <a:spcPct val="150000"/>
              </a:lnSpc>
              <a:spcBef>
                <a:spcPct val="0"/>
              </a:spcBef>
              <a:buNone/>
            </a:pPr>
            <a:r>
              <a:rPr lang="en-US" altLang="zh-CN" dirty="0" smtClean="0">
                <a:solidFill>
                  <a:srgbClr val="C1C0C7"/>
                </a:solidFill>
                <a:latin typeface="微软雅黑" charset="-122"/>
                <a:ea typeface="微软雅黑" charset="-122"/>
                <a:cs typeface="微软雅黑" charset="-122"/>
              </a:rPr>
              <a:t>2</a:t>
            </a:r>
            <a:r>
              <a:rPr lang="zh-CN" altLang="en-US" dirty="0" smtClean="0">
                <a:solidFill>
                  <a:srgbClr val="C1C0C7"/>
                </a:solidFill>
                <a:latin typeface="微软雅黑" charset="-122"/>
                <a:ea typeface="微软雅黑" charset="-122"/>
                <a:cs typeface="微软雅黑" charset="-122"/>
              </a:rPr>
              <a:t>、交通信号控制模型</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endParaRPr lang="en-US" altLang="zh-CN" dirty="0">
              <a:solidFill>
                <a:srgbClr val="C1C0C7"/>
              </a:solidFill>
              <a:latin typeface="微软雅黑" charset="-122"/>
              <a:ea typeface="微软雅黑" charset="-122"/>
              <a:cs typeface="微软雅黑" charset="-122"/>
            </a:endParaRPr>
          </a:p>
          <a:p>
            <a:pPr marL="0" indent="0">
              <a:lnSpc>
                <a:spcPct val="150000"/>
              </a:lnSpc>
              <a:spcBef>
                <a:spcPct val="0"/>
              </a:spcBef>
              <a:buNone/>
            </a:pPr>
            <a:r>
              <a:rPr lang="en-US" altLang="zh-CN" dirty="0" smtClean="0">
                <a:solidFill>
                  <a:srgbClr val="C1C0C7"/>
                </a:solidFill>
                <a:latin typeface="微软雅黑" charset="-122"/>
                <a:ea typeface="微软雅黑" charset="-122"/>
                <a:cs typeface="微软雅黑" charset="-122"/>
              </a:rPr>
              <a:t>3</a:t>
            </a:r>
            <a:r>
              <a:rPr lang="zh-CN" altLang="en-US" dirty="0" smtClean="0">
                <a:solidFill>
                  <a:srgbClr val="C1C0C7"/>
                </a:solidFill>
                <a:latin typeface="微软雅黑" charset="-122"/>
                <a:ea typeface="微软雅黑" charset="-122"/>
                <a:cs typeface="微软雅黑" charset="-122"/>
              </a:rPr>
              <a:t>、车辆延误计算模型</a:t>
            </a:r>
            <a:endParaRPr lang="en-US" altLang="zh-CN" dirty="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24526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模糊控制仿真实现</a:t>
            </a:r>
            <a:endParaRPr lang="en-US" altLang="zh-CN" dirty="0">
              <a:solidFill>
                <a:srgbClr val="0E1014"/>
              </a:solidFill>
              <a:latin typeface="微软雅黑" charset="-122"/>
              <a:ea typeface="微软雅黑" charset="-122"/>
              <a:cs typeface="微软雅黑" charset="-122"/>
            </a:endParaRPr>
          </a:p>
        </p:txBody>
      </p:sp>
      <p:sp>
        <p:nvSpPr>
          <p:cNvPr id="11" name="文本框 12"/>
          <p:cNvSpPr txBox="1">
            <a:spLocks noChangeArrowheads="1"/>
          </p:cNvSpPr>
          <p:nvPr/>
        </p:nvSpPr>
        <p:spPr bwMode="auto">
          <a:xfrm>
            <a:off x="6909796" y="3867304"/>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东西直行</a:t>
            </a:r>
            <a:endParaRPr lang="en-US" altLang="zh-CN" sz="1800" dirty="0">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sp>
        <p:nvSpPr>
          <p:cNvPr id="13" name="文本框 12"/>
          <p:cNvSpPr txBox="1">
            <a:spLocks noChangeArrowheads="1"/>
          </p:cNvSpPr>
          <p:nvPr/>
        </p:nvSpPr>
        <p:spPr bwMode="auto">
          <a:xfrm>
            <a:off x="602477" y="1638148"/>
            <a:ext cx="48442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mtClean="0">
                <a:solidFill>
                  <a:srgbClr val="C1C0C7"/>
                </a:solidFill>
                <a:latin typeface="微软雅黑" charset="-122"/>
                <a:ea typeface="微软雅黑" charset="-122"/>
                <a:cs typeface="微软雅黑" charset="-122"/>
              </a:rPr>
              <a:t>随机车流</a:t>
            </a:r>
            <a:r>
              <a:rPr lang="zh-CN" altLang="en-US" dirty="0" smtClean="0">
                <a:solidFill>
                  <a:srgbClr val="C1C0C7"/>
                </a:solidFill>
                <a:latin typeface="微软雅黑" charset="-122"/>
                <a:ea typeface="微软雅黑" charset="-122"/>
                <a:cs typeface="微软雅黑" charset="-122"/>
              </a:rPr>
              <a:t>发生模型</a:t>
            </a:r>
            <a:endParaRPr lang="en-US" altLang="zh-CN" dirty="0" smtClean="0">
              <a:solidFill>
                <a:srgbClr val="C1C0C7"/>
              </a:solidFill>
              <a:latin typeface="微软雅黑" charset="-122"/>
              <a:ea typeface="微软雅黑" charset="-122"/>
              <a:cs typeface="微软雅黑"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0726" y="484034"/>
            <a:ext cx="4237171" cy="6341663"/>
          </a:xfrm>
          <a:prstGeom prst="rect">
            <a:avLst/>
          </a:prstGeom>
        </p:spPr>
      </p:pic>
      <p:sp>
        <p:nvSpPr>
          <p:cNvPr id="15" name="文本框 14"/>
          <p:cNvSpPr txBox="1">
            <a:spLocks noChangeArrowheads="1"/>
          </p:cNvSpPr>
          <p:nvPr/>
        </p:nvSpPr>
        <p:spPr bwMode="auto">
          <a:xfrm>
            <a:off x="542152" y="2376812"/>
            <a:ext cx="48442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en-US" altLang="zh-CN" dirty="0" smtClean="0">
                <a:solidFill>
                  <a:srgbClr val="C1C0C7"/>
                </a:solidFill>
                <a:latin typeface="微软雅黑" charset="-122"/>
                <a:ea typeface="微软雅黑" charset="-122"/>
                <a:cs typeface="微软雅黑" charset="-122"/>
              </a:rPr>
              <a:t>1</a:t>
            </a:r>
            <a:r>
              <a:rPr lang="zh-CN" altLang="en-US" dirty="0" smtClean="0">
                <a:solidFill>
                  <a:srgbClr val="C1C0C7"/>
                </a:solidFill>
                <a:latin typeface="微软雅黑" charset="-122"/>
                <a:ea typeface="微软雅黑" charset="-122"/>
                <a:cs typeface="微软雅黑" charset="-122"/>
              </a:rPr>
              <a:t>、泊松分布</a:t>
            </a:r>
            <a:endParaRPr lang="en-US" altLang="zh-CN" dirty="0" smtClean="0">
              <a:solidFill>
                <a:srgbClr val="C1C0C7"/>
              </a:solidFill>
              <a:latin typeface="微软雅黑" charset="-122"/>
              <a:ea typeface="微软雅黑" charset="-122"/>
              <a:cs typeface="微软雅黑" charset="-122"/>
            </a:endParaRPr>
          </a:p>
        </p:txBody>
      </p:sp>
      <p:pic>
        <p:nvPicPr>
          <p:cNvPr id="4" name="图片 3"/>
          <p:cNvPicPr>
            <a:picLocks noChangeAspect="1"/>
          </p:cNvPicPr>
          <p:nvPr/>
        </p:nvPicPr>
        <p:blipFill>
          <a:blip r:embed="rId6"/>
          <a:stretch>
            <a:fillRect/>
          </a:stretch>
        </p:blipFill>
        <p:spPr>
          <a:xfrm>
            <a:off x="602477" y="3263126"/>
            <a:ext cx="3378200" cy="787400"/>
          </a:xfrm>
          <a:prstGeom prst="rect">
            <a:avLst/>
          </a:prstGeom>
        </p:spPr>
      </p:pic>
      <p:sp>
        <p:nvSpPr>
          <p:cNvPr id="16" name="文本框 15"/>
          <p:cNvSpPr txBox="1">
            <a:spLocks noChangeArrowheads="1"/>
          </p:cNvSpPr>
          <p:nvPr/>
        </p:nvSpPr>
        <p:spPr bwMode="auto">
          <a:xfrm>
            <a:off x="602477" y="4390429"/>
            <a:ext cx="48442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en-US" altLang="zh-CN" dirty="0" smtClean="0">
                <a:solidFill>
                  <a:srgbClr val="C1C0C7"/>
                </a:solidFill>
                <a:latin typeface="微软雅黑" charset="-122"/>
                <a:ea typeface="微软雅黑" charset="-122"/>
                <a:cs typeface="微软雅黑" charset="-122"/>
              </a:rPr>
              <a:t>2</a:t>
            </a:r>
            <a:r>
              <a:rPr lang="zh-CN" altLang="en-US" dirty="0" smtClean="0">
                <a:solidFill>
                  <a:srgbClr val="C1C0C7"/>
                </a:solidFill>
                <a:latin typeface="微软雅黑" charset="-122"/>
                <a:ea typeface="微软雅黑" charset="-122"/>
                <a:cs typeface="微软雅黑" charset="-122"/>
              </a:rPr>
              <a:t>、二项分布</a:t>
            </a:r>
            <a:endParaRPr lang="en-US" altLang="zh-CN" dirty="0" smtClean="0">
              <a:solidFill>
                <a:srgbClr val="C1C0C7"/>
              </a:solidFill>
              <a:latin typeface="微软雅黑" charset="-122"/>
              <a:ea typeface="微软雅黑" charset="-122"/>
              <a:cs typeface="微软雅黑" charset="-122"/>
            </a:endParaRPr>
          </a:p>
        </p:txBody>
      </p:sp>
      <p:pic>
        <p:nvPicPr>
          <p:cNvPr id="5" name="图片 4"/>
          <p:cNvPicPr>
            <a:picLocks noChangeAspect="1"/>
          </p:cNvPicPr>
          <p:nvPr/>
        </p:nvPicPr>
        <p:blipFill>
          <a:blip r:embed="rId7"/>
          <a:stretch>
            <a:fillRect/>
          </a:stretch>
        </p:blipFill>
        <p:spPr>
          <a:xfrm>
            <a:off x="536774" y="5658319"/>
            <a:ext cx="3683000" cy="495300"/>
          </a:xfrm>
          <a:prstGeom prst="rect">
            <a:avLst/>
          </a:prstGeom>
        </p:spPr>
      </p:pic>
    </p:spTree>
    <p:extLst>
      <p:ext uri="{BB962C8B-B14F-4D97-AF65-F5344CB8AC3E}">
        <p14:creationId xmlns:p14="http://schemas.microsoft.com/office/powerpoint/2010/main" val="144107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模糊控制仿真实现</a:t>
            </a:r>
            <a:endParaRPr lang="en-US" altLang="zh-CN" dirty="0">
              <a:solidFill>
                <a:srgbClr val="0E1014"/>
              </a:solidFill>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sp>
        <p:nvSpPr>
          <p:cNvPr id="13" name="文本框 12"/>
          <p:cNvSpPr txBox="1">
            <a:spLocks noChangeArrowheads="1"/>
          </p:cNvSpPr>
          <p:nvPr/>
        </p:nvSpPr>
        <p:spPr bwMode="auto">
          <a:xfrm>
            <a:off x="4086216" y="869229"/>
            <a:ext cx="48442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交通信号控制模型</a:t>
            </a:r>
            <a:endParaRPr lang="en-US" altLang="zh-CN" dirty="0" smtClean="0">
              <a:solidFill>
                <a:srgbClr val="C1C0C7"/>
              </a:solidFill>
              <a:latin typeface="微软雅黑" charset="-122"/>
              <a:ea typeface="微软雅黑" charset="-122"/>
              <a:cs typeface="微软雅黑" charset="-122"/>
            </a:endParaRPr>
          </a:p>
        </p:txBody>
      </p:sp>
      <p:pic>
        <p:nvPicPr>
          <p:cNvPr id="17" name="图片 16"/>
          <p:cNvPicPr/>
          <p:nvPr/>
        </p:nvPicPr>
        <p:blipFill>
          <a:blip r:embed="rId5"/>
          <a:stretch>
            <a:fillRect/>
          </a:stretch>
        </p:blipFill>
        <p:spPr>
          <a:xfrm>
            <a:off x="288193" y="1981890"/>
            <a:ext cx="4852035" cy="4081780"/>
          </a:xfrm>
          <a:prstGeom prst="rect">
            <a:avLst/>
          </a:prstGeom>
        </p:spPr>
      </p:pic>
      <p:pic>
        <p:nvPicPr>
          <p:cNvPr id="18" name="图片 17"/>
          <p:cNvPicPr/>
          <p:nvPr/>
        </p:nvPicPr>
        <p:blipFill>
          <a:blip r:embed="rId6"/>
          <a:stretch>
            <a:fillRect/>
          </a:stretch>
        </p:blipFill>
        <p:spPr>
          <a:xfrm>
            <a:off x="5735657" y="2008908"/>
            <a:ext cx="5989837" cy="4027744"/>
          </a:xfrm>
          <a:prstGeom prst="rect">
            <a:avLst/>
          </a:prstGeom>
        </p:spPr>
      </p:pic>
    </p:spTree>
    <p:extLst>
      <p:ext uri="{BB962C8B-B14F-4D97-AF65-F5344CB8AC3E}">
        <p14:creationId xmlns:p14="http://schemas.microsoft.com/office/powerpoint/2010/main" val="210689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模糊控制仿真实现</a:t>
            </a:r>
            <a:endParaRPr lang="en-US" altLang="zh-CN" dirty="0">
              <a:solidFill>
                <a:srgbClr val="0E1014"/>
              </a:solidFill>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sp>
        <p:nvSpPr>
          <p:cNvPr id="13" name="文本框 12"/>
          <p:cNvSpPr txBox="1">
            <a:spLocks noChangeArrowheads="1"/>
          </p:cNvSpPr>
          <p:nvPr/>
        </p:nvSpPr>
        <p:spPr bwMode="auto">
          <a:xfrm>
            <a:off x="602477" y="1476897"/>
            <a:ext cx="48442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逻辑</a:t>
            </a:r>
            <a:r>
              <a:rPr lang="zh-CN" altLang="en-US" smtClean="0">
                <a:solidFill>
                  <a:srgbClr val="C1C0C7"/>
                </a:solidFill>
                <a:latin typeface="微软雅黑" charset="-122"/>
                <a:ea typeface="微软雅黑" charset="-122"/>
                <a:cs typeface="微软雅黑" charset="-122"/>
              </a:rPr>
              <a:t>推理规则编辑界面</a:t>
            </a:r>
            <a:endParaRPr lang="en-US" altLang="zh-CN" dirty="0" smtClean="0">
              <a:solidFill>
                <a:srgbClr val="C1C0C7"/>
              </a:solidFill>
              <a:latin typeface="微软雅黑" charset="-122"/>
              <a:ea typeface="微软雅黑" charset="-122"/>
              <a:cs typeface="微软雅黑" charset="-122"/>
            </a:endParaRPr>
          </a:p>
        </p:txBody>
      </p:sp>
      <p:pic>
        <p:nvPicPr>
          <p:cNvPr id="11" name="图片 10"/>
          <p:cNvPicPr/>
          <p:nvPr/>
        </p:nvPicPr>
        <p:blipFill>
          <a:blip r:embed="rId5"/>
          <a:stretch>
            <a:fillRect/>
          </a:stretch>
        </p:blipFill>
        <p:spPr>
          <a:xfrm>
            <a:off x="210187" y="2477123"/>
            <a:ext cx="5236526" cy="4116666"/>
          </a:xfrm>
          <a:prstGeom prst="rect">
            <a:avLst/>
          </a:prstGeom>
        </p:spPr>
      </p:pic>
      <p:pic>
        <p:nvPicPr>
          <p:cNvPr id="15" name="图片 14"/>
          <p:cNvPicPr/>
          <p:nvPr/>
        </p:nvPicPr>
        <p:blipFill>
          <a:blip r:embed="rId6"/>
          <a:stretch>
            <a:fillRect/>
          </a:stretch>
        </p:blipFill>
        <p:spPr>
          <a:xfrm>
            <a:off x="5635004" y="4031360"/>
            <a:ext cx="6366496" cy="1880874"/>
          </a:xfrm>
          <a:prstGeom prst="rect">
            <a:avLst/>
          </a:prstGeom>
        </p:spPr>
      </p:pic>
      <p:sp>
        <p:nvSpPr>
          <p:cNvPr id="16" name="文本框 15"/>
          <p:cNvSpPr txBox="1">
            <a:spLocks noChangeArrowheads="1"/>
          </p:cNvSpPr>
          <p:nvPr/>
        </p:nvSpPr>
        <p:spPr bwMode="auto">
          <a:xfrm>
            <a:off x="7598732" y="1725557"/>
            <a:ext cx="3205492"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en-US" altLang="zh-CN" dirty="0" err="1" smtClean="0">
                <a:solidFill>
                  <a:srgbClr val="C1C0C7"/>
                </a:solidFill>
                <a:latin typeface="微软雅黑" charset="-122"/>
                <a:ea typeface="微软雅黑" charset="-122"/>
                <a:cs typeface="微软雅黑" charset="-122"/>
              </a:rPr>
              <a:t>GreenLntensity.fis</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en-US" altLang="zh-CN" dirty="0" err="1" smtClean="0">
                <a:solidFill>
                  <a:srgbClr val="C1C0C7"/>
                </a:solidFill>
                <a:latin typeface="微软雅黑" charset="-122"/>
                <a:ea typeface="微软雅黑" charset="-122"/>
                <a:cs typeface="微软雅黑" charset="-122"/>
              </a:rPr>
              <a:t>RedLntensity.fis</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en-US" altLang="zh-CN" dirty="0" err="1" smtClean="0">
                <a:solidFill>
                  <a:srgbClr val="C1C0C7"/>
                </a:solidFill>
                <a:latin typeface="微软雅黑" charset="-122"/>
                <a:ea typeface="微软雅黑" charset="-122"/>
                <a:cs typeface="微软雅黑" charset="-122"/>
              </a:rPr>
              <a:t>Control.fis</a:t>
            </a:r>
            <a:endParaRPr lang="en-US" altLang="zh-CN" dirty="0" smtClean="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110248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模糊控制仿真实现</a:t>
            </a:r>
            <a:endParaRPr lang="en-US" altLang="zh-CN" dirty="0">
              <a:solidFill>
                <a:srgbClr val="0E1014"/>
              </a:solidFill>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pic>
        <p:nvPicPr>
          <p:cNvPr id="2" name="图片 1"/>
          <p:cNvPicPr>
            <a:picLocks noChangeAspect="1"/>
          </p:cNvPicPr>
          <p:nvPr/>
        </p:nvPicPr>
        <p:blipFill>
          <a:blip r:embed="rId5"/>
          <a:stretch>
            <a:fillRect/>
          </a:stretch>
        </p:blipFill>
        <p:spPr>
          <a:xfrm>
            <a:off x="4844236" y="710361"/>
            <a:ext cx="6617017" cy="5317439"/>
          </a:xfrm>
          <a:prstGeom prst="rect">
            <a:avLst/>
          </a:prstGeom>
        </p:spPr>
      </p:pic>
      <p:sp>
        <p:nvSpPr>
          <p:cNvPr id="17" name="文本框 16"/>
          <p:cNvSpPr txBox="1">
            <a:spLocks noChangeArrowheads="1"/>
          </p:cNvSpPr>
          <p:nvPr/>
        </p:nvSpPr>
        <p:spPr bwMode="auto">
          <a:xfrm>
            <a:off x="753197" y="2999748"/>
            <a:ext cx="327751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车流延误计算模型</a:t>
            </a:r>
            <a:endParaRPr lang="en-US" altLang="zh-CN" dirty="0" smtClean="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147084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矩形 8"/>
          <p:cNvSpPr/>
          <p:nvPr/>
        </p:nvSpPr>
        <p:spPr>
          <a:xfrm>
            <a:off x="244475" y="1825625"/>
            <a:ext cx="2152650" cy="2152650"/>
          </a:xfrm>
          <a:prstGeom prst="rect">
            <a:avLst/>
          </a:prstGeom>
          <a:noFill/>
          <a:ln w="25400">
            <a:solidFill>
              <a:schemeClr val="bg1">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矩形 9"/>
          <p:cNvSpPr/>
          <p:nvPr/>
        </p:nvSpPr>
        <p:spPr>
          <a:xfrm>
            <a:off x="1435100" y="3159125"/>
            <a:ext cx="2152650" cy="2152650"/>
          </a:xfrm>
          <a:prstGeom prst="rect">
            <a:avLst/>
          </a:prstGeom>
          <a:noFill/>
          <a:ln w="25400">
            <a:solidFill>
              <a:schemeClr val="bg1">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文本框 6"/>
          <p:cNvSpPr txBox="1">
            <a:spLocks noChangeArrowheads="1"/>
          </p:cNvSpPr>
          <p:nvPr/>
        </p:nvSpPr>
        <p:spPr bwMode="auto">
          <a:xfrm>
            <a:off x="1435100" y="3136900"/>
            <a:ext cx="2638425"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eaLnBrk="1" hangingPunct="1">
              <a:lnSpc>
                <a:spcPct val="100000"/>
              </a:lnSpc>
              <a:spcBef>
                <a:spcPct val="0"/>
              </a:spcBef>
              <a:buFontTx/>
              <a:buNone/>
            </a:pPr>
            <a:r>
              <a:rPr lang="en-US" altLang="zh-CN" sz="5400" b="1">
                <a:solidFill>
                  <a:srgbClr val="24BAD6"/>
                </a:solidFill>
                <a:latin typeface="微软雅黑" charset="-122"/>
                <a:ea typeface="微软雅黑" charset="-122"/>
                <a:cs typeface="微软雅黑" charset="-122"/>
              </a:rPr>
              <a:t>01</a:t>
            </a:r>
            <a:endParaRPr lang="zh-CN" altLang="en-US" sz="5400" b="1">
              <a:solidFill>
                <a:srgbClr val="24BAD6"/>
              </a:solidFill>
              <a:latin typeface="微软雅黑" charset="-122"/>
              <a:ea typeface="微软雅黑" charset="-122"/>
              <a:cs typeface="微软雅黑" charset="-122"/>
            </a:endParaRPr>
          </a:p>
        </p:txBody>
      </p:sp>
      <p:sp>
        <p:nvSpPr>
          <p:cNvPr id="12" name="文本框 7"/>
          <p:cNvSpPr txBox="1">
            <a:spLocks noChangeArrowheads="1"/>
          </p:cNvSpPr>
          <p:nvPr/>
        </p:nvSpPr>
        <p:spPr bwMode="auto">
          <a:xfrm>
            <a:off x="3188545" y="1711821"/>
            <a:ext cx="89771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nSpc>
                <a:spcPct val="100000"/>
              </a:lnSpc>
              <a:spcBef>
                <a:spcPct val="0"/>
              </a:spcBef>
              <a:buNone/>
            </a:pPr>
            <a:r>
              <a:rPr lang="zh-CN" altLang="en-US" sz="4400" b="1" smtClean="0">
                <a:solidFill>
                  <a:srgbClr val="24BAD6"/>
                </a:solidFill>
                <a:latin typeface="微软雅黑" charset="-122"/>
                <a:ea typeface="微软雅黑" charset="-122"/>
                <a:cs typeface="微软雅黑" charset="-122"/>
              </a:rPr>
              <a:t>研究</a:t>
            </a:r>
            <a:r>
              <a:rPr lang="zh-CN" altLang="en-US" sz="4400" b="1" dirty="0">
                <a:solidFill>
                  <a:srgbClr val="24BAD6"/>
                </a:solidFill>
                <a:latin typeface="微软雅黑" charset="-122"/>
                <a:ea typeface="微软雅黑" charset="-122"/>
                <a:cs typeface="微软雅黑" charset="-122"/>
              </a:rPr>
              <a:t>背景与意义，国内外</a:t>
            </a:r>
            <a:r>
              <a:rPr lang="zh-CN" altLang="en-US" sz="4400" b="1">
                <a:solidFill>
                  <a:srgbClr val="24BAD6"/>
                </a:solidFill>
                <a:latin typeface="微软雅黑" charset="-122"/>
                <a:ea typeface="微软雅黑" charset="-122"/>
                <a:cs typeface="微软雅黑" charset="-122"/>
              </a:rPr>
              <a:t>研究</a:t>
            </a:r>
            <a:r>
              <a:rPr lang="zh-CN" altLang="en-US" sz="4400" b="1" smtClean="0">
                <a:solidFill>
                  <a:srgbClr val="24BAD6"/>
                </a:solidFill>
                <a:latin typeface="微软雅黑" charset="-122"/>
                <a:ea typeface="微软雅黑" charset="-122"/>
                <a:cs typeface="微软雅黑" charset="-122"/>
              </a:rPr>
              <a:t>现状</a:t>
            </a:r>
            <a:endParaRPr lang="zh-CN" altLang="en-US" sz="4400" b="1" dirty="0">
              <a:solidFill>
                <a:srgbClr val="24BAD6"/>
              </a:solidFill>
              <a:latin typeface="微软雅黑" charset="-122"/>
              <a:ea typeface="微软雅黑" charset="-122"/>
              <a:cs typeface="微软雅黑" charset="-122"/>
            </a:endParaRPr>
          </a:p>
        </p:txBody>
      </p:sp>
      <p:sp>
        <p:nvSpPr>
          <p:cNvPr id="23" name="文本框 12"/>
          <p:cNvSpPr txBox="1">
            <a:spLocks noChangeArrowheads="1"/>
          </p:cNvSpPr>
          <p:nvPr/>
        </p:nvSpPr>
        <p:spPr bwMode="auto">
          <a:xfrm>
            <a:off x="4073525" y="3136900"/>
            <a:ext cx="3201988"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选题初衷</a:t>
            </a:r>
            <a:endParaRPr lang="en-US" altLang="zh-CN" dirty="0" smtClean="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研究背景与意义</a:t>
            </a:r>
            <a:endParaRPr lang="en-US" altLang="zh-CN" dirty="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a:solidFill>
                  <a:srgbClr val="C1C0C7"/>
                </a:solidFill>
                <a:latin typeface="微软雅黑" charset="-122"/>
                <a:ea typeface="微软雅黑" charset="-122"/>
                <a:cs typeface="微软雅黑" charset="-122"/>
              </a:rPr>
              <a:t>国内外研究现状</a:t>
            </a:r>
            <a:endParaRPr lang="en-US" altLang="zh-CN" dirty="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110872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仿真参数与结论</a:t>
            </a:r>
            <a:endParaRPr lang="en-US" altLang="zh-CN" dirty="0">
              <a:solidFill>
                <a:srgbClr val="0E1014"/>
              </a:solidFill>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sp>
        <p:nvSpPr>
          <p:cNvPr id="8" name="文本框 7"/>
          <p:cNvSpPr txBox="1">
            <a:spLocks noChangeArrowheads="1"/>
          </p:cNvSpPr>
          <p:nvPr/>
        </p:nvSpPr>
        <p:spPr bwMode="auto">
          <a:xfrm>
            <a:off x="797021" y="928571"/>
            <a:ext cx="11044459"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仿真参数</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时间</a:t>
            </a:r>
            <a:r>
              <a:rPr lang="zh-CN" altLang="en-US" dirty="0">
                <a:solidFill>
                  <a:srgbClr val="C1C0C7"/>
                </a:solidFill>
                <a:latin typeface="微软雅黑" charset="-122"/>
                <a:ea typeface="微软雅黑" charset="-122"/>
                <a:cs typeface="微软雅黑" charset="-122"/>
              </a:rPr>
              <a:t>间隔长度：</a:t>
            </a:r>
            <a:r>
              <a:rPr lang="en-US" altLang="zh-CN" dirty="0">
                <a:solidFill>
                  <a:srgbClr val="C1C0C7"/>
                </a:solidFill>
                <a:latin typeface="微软雅黑" charset="-122"/>
                <a:ea typeface="微软雅黑" charset="-122"/>
                <a:cs typeface="微软雅黑" charset="-122"/>
              </a:rPr>
              <a:t>4s</a:t>
            </a:r>
            <a:r>
              <a:rPr lang="zh-CN" altLang="en-US" dirty="0" smtClean="0">
                <a:solidFill>
                  <a:srgbClr val="C1C0C7"/>
                </a:solidFill>
                <a:latin typeface="微软雅黑" charset="-122"/>
                <a:ea typeface="微软雅黑" charset="-122"/>
                <a:cs typeface="微软雅黑" charset="-122"/>
              </a:rPr>
              <a:t>；</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每</a:t>
            </a:r>
            <a:r>
              <a:rPr lang="zh-CN" altLang="en-US" dirty="0">
                <a:solidFill>
                  <a:srgbClr val="C1C0C7"/>
                </a:solidFill>
                <a:latin typeface="微软雅黑" charset="-122"/>
                <a:ea typeface="微软雅黑" charset="-122"/>
                <a:cs typeface="微软雅黑" charset="-122"/>
              </a:rPr>
              <a:t>车道最大排队数量：</a:t>
            </a:r>
            <a:r>
              <a:rPr lang="en-US" altLang="zh-CN" dirty="0">
                <a:solidFill>
                  <a:srgbClr val="C1C0C7"/>
                </a:solidFill>
                <a:latin typeface="微软雅黑" charset="-122"/>
                <a:ea typeface="微软雅黑" charset="-122"/>
                <a:cs typeface="微软雅黑" charset="-122"/>
              </a:rPr>
              <a:t>20</a:t>
            </a:r>
            <a:r>
              <a:rPr lang="zh-CN" altLang="en-US" dirty="0">
                <a:solidFill>
                  <a:srgbClr val="C1C0C7"/>
                </a:solidFill>
                <a:latin typeface="微软雅黑" charset="-122"/>
                <a:ea typeface="微软雅黑" charset="-122"/>
                <a:cs typeface="微软雅黑" charset="-122"/>
              </a:rPr>
              <a:t>辆</a:t>
            </a:r>
            <a:r>
              <a:rPr lang="zh-CN" altLang="en-US" dirty="0" smtClean="0">
                <a:solidFill>
                  <a:srgbClr val="C1C0C7"/>
                </a:solidFill>
                <a:latin typeface="微软雅黑" charset="-122"/>
                <a:ea typeface="微软雅黑" charset="-122"/>
                <a:cs typeface="微软雅黑" charset="-122"/>
              </a:rPr>
              <a:t>；</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每</a:t>
            </a:r>
            <a:r>
              <a:rPr lang="zh-CN" altLang="en-US" dirty="0">
                <a:solidFill>
                  <a:srgbClr val="C1C0C7"/>
                </a:solidFill>
                <a:latin typeface="微软雅黑" charset="-122"/>
                <a:ea typeface="微软雅黑" charset="-122"/>
                <a:cs typeface="微软雅黑" charset="-122"/>
              </a:rPr>
              <a:t>相位开始时损失时间：</a:t>
            </a:r>
            <a:r>
              <a:rPr lang="en-US" altLang="zh-CN" dirty="0">
                <a:solidFill>
                  <a:srgbClr val="C1C0C7"/>
                </a:solidFill>
                <a:latin typeface="微软雅黑" charset="-122"/>
                <a:ea typeface="微软雅黑" charset="-122"/>
                <a:cs typeface="微软雅黑" charset="-122"/>
              </a:rPr>
              <a:t>4s</a:t>
            </a:r>
            <a:r>
              <a:rPr lang="zh-CN" altLang="en-US" dirty="0" smtClean="0">
                <a:solidFill>
                  <a:srgbClr val="C1C0C7"/>
                </a:solidFill>
                <a:latin typeface="微软雅黑" charset="-122"/>
                <a:ea typeface="微软雅黑" charset="-122"/>
                <a:cs typeface="微软雅黑" charset="-122"/>
              </a:rPr>
              <a:t>；</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最小</a:t>
            </a:r>
            <a:r>
              <a:rPr lang="zh-CN" altLang="en-US" dirty="0">
                <a:solidFill>
                  <a:srgbClr val="C1C0C7"/>
                </a:solidFill>
                <a:latin typeface="微软雅黑" charset="-122"/>
                <a:ea typeface="微软雅黑" charset="-122"/>
                <a:cs typeface="微软雅黑" charset="-122"/>
              </a:rPr>
              <a:t>绿灯时长：</a:t>
            </a:r>
            <a:r>
              <a:rPr lang="en-US" altLang="zh-CN" dirty="0">
                <a:solidFill>
                  <a:srgbClr val="C1C0C7"/>
                </a:solidFill>
                <a:latin typeface="微软雅黑" charset="-122"/>
                <a:ea typeface="微软雅黑" charset="-122"/>
                <a:cs typeface="微软雅黑" charset="-122"/>
              </a:rPr>
              <a:t>8s</a:t>
            </a:r>
            <a:r>
              <a:rPr lang="zh-CN" altLang="en-US" dirty="0">
                <a:solidFill>
                  <a:srgbClr val="C1C0C7"/>
                </a:solidFill>
                <a:latin typeface="微软雅黑" charset="-122"/>
                <a:ea typeface="微软雅黑" charset="-122"/>
                <a:cs typeface="微软雅黑" charset="-122"/>
              </a:rPr>
              <a:t>；最大绿灯时长：</a:t>
            </a:r>
            <a:r>
              <a:rPr lang="en-US" altLang="zh-CN" dirty="0">
                <a:solidFill>
                  <a:srgbClr val="C1C0C7"/>
                </a:solidFill>
                <a:latin typeface="微软雅黑" charset="-122"/>
                <a:ea typeface="微软雅黑" charset="-122"/>
                <a:cs typeface="微软雅黑" charset="-122"/>
              </a:rPr>
              <a:t>40s</a:t>
            </a:r>
            <a:r>
              <a:rPr lang="zh-CN" altLang="en-US" dirty="0" smtClean="0">
                <a:solidFill>
                  <a:srgbClr val="C1C0C7"/>
                </a:solidFill>
                <a:latin typeface="微软雅黑" charset="-122"/>
                <a:ea typeface="微软雅黑" charset="-122"/>
                <a:cs typeface="微软雅黑" charset="-122"/>
              </a:rPr>
              <a:t>；</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每</a:t>
            </a:r>
            <a:r>
              <a:rPr lang="zh-CN" altLang="en-US" dirty="0">
                <a:solidFill>
                  <a:srgbClr val="C1C0C7"/>
                </a:solidFill>
                <a:latin typeface="微软雅黑" charset="-122"/>
                <a:ea typeface="微软雅黑" charset="-122"/>
                <a:cs typeface="微软雅黑" charset="-122"/>
              </a:rPr>
              <a:t>车道初始排队车辆：</a:t>
            </a:r>
            <a:r>
              <a:rPr lang="en-US" altLang="zh-CN" dirty="0">
                <a:solidFill>
                  <a:srgbClr val="C1C0C7"/>
                </a:solidFill>
                <a:latin typeface="微软雅黑" charset="-122"/>
                <a:ea typeface="微软雅黑" charset="-122"/>
                <a:cs typeface="微软雅黑" charset="-122"/>
              </a:rPr>
              <a:t>1</a:t>
            </a:r>
            <a:r>
              <a:rPr lang="zh-CN" altLang="en-US" dirty="0">
                <a:solidFill>
                  <a:srgbClr val="C1C0C7"/>
                </a:solidFill>
                <a:latin typeface="微软雅黑" charset="-122"/>
                <a:ea typeface="微软雅黑" charset="-122"/>
                <a:cs typeface="微软雅黑" charset="-122"/>
              </a:rPr>
              <a:t>辆；驶离率：</a:t>
            </a:r>
            <a:r>
              <a:rPr lang="en-US" altLang="zh-CN" dirty="0">
                <a:solidFill>
                  <a:srgbClr val="C1C0C7"/>
                </a:solidFill>
                <a:latin typeface="微软雅黑" charset="-122"/>
                <a:ea typeface="微软雅黑" charset="-122"/>
                <a:cs typeface="微软雅黑" charset="-122"/>
              </a:rPr>
              <a:t>1</a:t>
            </a:r>
            <a:r>
              <a:rPr lang="zh-CN" altLang="en-US" dirty="0">
                <a:solidFill>
                  <a:srgbClr val="C1C0C7"/>
                </a:solidFill>
                <a:latin typeface="微软雅黑" charset="-122"/>
                <a:ea typeface="微软雅黑" charset="-122"/>
                <a:cs typeface="微软雅黑" charset="-122"/>
              </a:rPr>
              <a:t>辆</a:t>
            </a:r>
            <a:r>
              <a:rPr lang="en-US" altLang="zh-CN" dirty="0">
                <a:solidFill>
                  <a:srgbClr val="C1C0C7"/>
                </a:solidFill>
                <a:latin typeface="微软雅黑" charset="-122"/>
                <a:ea typeface="微软雅黑" charset="-122"/>
                <a:cs typeface="微软雅黑" charset="-122"/>
              </a:rPr>
              <a:t>/s</a:t>
            </a:r>
            <a:r>
              <a:rPr lang="zh-CN" altLang="en-US" dirty="0" smtClean="0">
                <a:solidFill>
                  <a:srgbClr val="C1C0C7"/>
                </a:solidFill>
                <a:latin typeface="微软雅黑" charset="-122"/>
                <a:ea typeface="微软雅黑" charset="-122"/>
                <a:cs typeface="微软雅黑" charset="-122"/>
              </a:rPr>
              <a:t>；</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仿真</a:t>
            </a:r>
            <a:r>
              <a:rPr lang="zh-CN" altLang="en-US" dirty="0">
                <a:solidFill>
                  <a:srgbClr val="C1C0C7"/>
                </a:solidFill>
                <a:latin typeface="微软雅黑" charset="-122"/>
                <a:ea typeface="微软雅黑" charset="-122"/>
                <a:cs typeface="微软雅黑" charset="-122"/>
              </a:rPr>
              <a:t>时长</a:t>
            </a:r>
            <a:r>
              <a:rPr lang="en-US" altLang="zh-CN" dirty="0">
                <a:solidFill>
                  <a:srgbClr val="C1C0C7"/>
                </a:solidFill>
                <a:latin typeface="微软雅黑" charset="-122"/>
                <a:ea typeface="微软雅黑" charset="-122"/>
                <a:cs typeface="微软雅黑" charset="-122"/>
              </a:rPr>
              <a:t>3600s</a:t>
            </a:r>
            <a:r>
              <a:rPr lang="zh-CN" altLang="en-US" dirty="0" smtClean="0">
                <a:solidFill>
                  <a:srgbClr val="C1C0C7"/>
                </a:solidFill>
                <a:latin typeface="微软雅黑" charset="-122"/>
                <a:ea typeface="微软雅黑" charset="-122"/>
                <a:cs typeface="微软雅黑" charset="-122"/>
              </a:rPr>
              <a:t>。</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车道</a:t>
            </a:r>
            <a:r>
              <a:rPr lang="zh-CN" altLang="en-US" dirty="0">
                <a:solidFill>
                  <a:srgbClr val="C1C0C7"/>
                </a:solidFill>
                <a:latin typeface="微软雅黑" charset="-122"/>
                <a:ea typeface="微软雅黑" charset="-122"/>
                <a:cs typeface="微软雅黑" charset="-122"/>
              </a:rPr>
              <a:t>设置为每相位每方向分为直行和右转车道，左转车道两个车道。</a:t>
            </a:r>
            <a:endParaRPr lang="en-US" altLang="zh-CN" dirty="0" smtClean="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437967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仿真参数与结论</a:t>
            </a:r>
            <a:endParaRPr lang="en-US" altLang="zh-CN" dirty="0">
              <a:solidFill>
                <a:srgbClr val="0E1014"/>
              </a:solidFill>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pic>
        <p:nvPicPr>
          <p:cNvPr id="2" name="图片 1"/>
          <p:cNvPicPr>
            <a:picLocks noChangeAspect="1"/>
          </p:cNvPicPr>
          <p:nvPr/>
        </p:nvPicPr>
        <p:blipFill rotWithShape="1">
          <a:blip r:embed="rId5"/>
          <a:srcRect b="2183"/>
          <a:stretch/>
        </p:blipFill>
        <p:spPr>
          <a:xfrm>
            <a:off x="1480900" y="1599175"/>
            <a:ext cx="9032591" cy="2858526"/>
          </a:xfrm>
          <a:prstGeom prst="rect">
            <a:avLst/>
          </a:prstGeom>
        </p:spPr>
      </p:pic>
      <p:sp>
        <p:nvSpPr>
          <p:cNvPr id="11" name="文本框 10"/>
          <p:cNvSpPr txBox="1">
            <a:spLocks noChangeArrowheads="1"/>
          </p:cNvSpPr>
          <p:nvPr/>
        </p:nvSpPr>
        <p:spPr bwMode="auto">
          <a:xfrm>
            <a:off x="1480900" y="4763146"/>
            <a:ext cx="962524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a:solidFill>
                  <a:srgbClr val="C1C0C7"/>
                </a:solidFill>
                <a:latin typeface="微软雅黑" charset="-122"/>
                <a:ea typeface="微软雅黑" charset="-122"/>
                <a:cs typeface="微软雅黑" charset="-122"/>
              </a:rPr>
              <a:t>定时感应平均延误为</a:t>
            </a:r>
            <a:r>
              <a:rPr lang="en-US" altLang="zh-CN" dirty="0">
                <a:solidFill>
                  <a:srgbClr val="C1C0C7"/>
                </a:solidFill>
                <a:latin typeface="微软雅黑" charset="-122"/>
                <a:ea typeface="微软雅黑" charset="-122"/>
                <a:cs typeface="微软雅黑" charset="-122"/>
              </a:rPr>
              <a:t>51.93</a:t>
            </a:r>
            <a:r>
              <a:rPr lang="zh-CN" altLang="en-US" dirty="0">
                <a:solidFill>
                  <a:srgbClr val="C1C0C7"/>
                </a:solidFill>
                <a:latin typeface="微软雅黑" charset="-122"/>
                <a:ea typeface="微软雅黑" charset="-122"/>
                <a:cs typeface="微软雅黑" charset="-122"/>
              </a:rPr>
              <a:t>，本设计为则为</a:t>
            </a:r>
            <a:r>
              <a:rPr lang="en-US" altLang="zh-CN" dirty="0">
                <a:solidFill>
                  <a:srgbClr val="C1C0C7"/>
                </a:solidFill>
                <a:latin typeface="微软雅黑" charset="-122"/>
                <a:ea typeface="微软雅黑" charset="-122"/>
                <a:cs typeface="微软雅黑" charset="-122"/>
              </a:rPr>
              <a:t>24.135</a:t>
            </a:r>
            <a:r>
              <a:rPr lang="zh-CN" altLang="en-US" dirty="0">
                <a:solidFill>
                  <a:srgbClr val="C1C0C7"/>
                </a:solidFill>
                <a:latin typeface="微软雅黑" charset="-122"/>
                <a:ea typeface="微软雅黑" charset="-122"/>
                <a:cs typeface="微软雅黑" charset="-122"/>
              </a:rPr>
              <a:t>，整体效率提高</a:t>
            </a:r>
            <a:r>
              <a:rPr lang="en-US" altLang="zh-CN" dirty="0">
                <a:solidFill>
                  <a:srgbClr val="C1C0C7"/>
                </a:solidFill>
                <a:latin typeface="微软雅黑" charset="-122"/>
                <a:ea typeface="微软雅黑" charset="-122"/>
                <a:cs typeface="微软雅黑" charset="-122"/>
              </a:rPr>
              <a:t>53%</a:t>
            </a:r>
            <a:r>
              <a:rPr lang="zh-CN" altLang="en-US" dirty="0">
                <a:solidFill>
                  <a:srgbClr val="C1C0C7"/>
                </a:solidFill>
                <a:latin typeface="微软雅黑" charset="-122"/>
                <a:ea typeface="微软雅黑" charset="-122"/>
                <a:cs typeface="微软雅黑" charset="-122"/>
              </a:rPr>
              <a:t>左右。若应用本系统，可使得通行效率大幅提升。</a:t>
            </a:r>
            <a:endParaRPr lang="en-US" altLang="zh-CN" dirty="0" smtClean="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1301698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3914775" y="1266825"/>
            <a:ext cx="4352925" cy="4343400"/>
          </a:xfrm>
          <a:prstGeom prst="rect">
            <a:avLst/>
          </a:prstGeom>
          <a:solidFill>
            <a:srgbClr val="C1C0C7">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1C0C7"/>
              </a:solidFill>
            </a:endParaRPr>
          </a:p>
        </p:txBody>
      </p:sp>
      <p:sp>
        <p:nvSpPr>
          <p:cNvPr id="15" name="矩形 14"/>
          <p:cNvSpPr/>
          <p:nvPr/>
        </p:nvSpPr>
        <p:spPr>
          <a:xfrm>
            <a:off x="3609974" y="371475"/>
            <a:ext cx="1628776" cy="1452563"/>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871912" y="531279"/>
            <a:ext cx="1449077" cy="1200329"/>
          </a:xfrm>
          <a:prstGeom prst="rect">
            <a:avLst/>
          </a:prstGeom>
          <a:noFill/>
        </p:spPr>
        <p:txBody>
          <a:bodyPr wrap="square" rtlCol="0">
            <a:spAutoFit/>
          </a:bodyPr>
          <a:lstStyle/>
          <a:p>
            <a:r>
              <a:rPr lang="zh-CN" altLang="en-US" sz="3600" b="1" smtClean="0">
                <a:solidFill>
                  <a:srgbClr val="E0DEDC"/>
                </a:solidFill>
                <a:latin typeface="微软雅黑" panose="020B0503020204020204" pitchFamily="34" charset="-122"/>
                <a:ea typeface="微软雅黑" panose="020B0503020204020204" pitchFamily="34" charset="-122"/>
              </a:rPr>
              <a:t>毕业设计</a:t>
            </a:r>
            <a:endParaRPr lang="zh-CN" altLang="en-US" sz="3600" b="1" dirty="0">
              <a:solidFill>
                <a:srgbClr val="E0DEDC"/>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3914775" y="1958147"/>
            <a:ext cx="4647502" cy="3139321"/>
          </a:xfrm>
          <a:prstGeom prst="rect">
            <a:avLst/>
          </a:prstGeom>
          <a:noFill/>
        </p:spPr>
        <p:txBody>
          <a:bodyPr wrap="square" rtlCol="0">
            <a:spAutoFit/>
          </a:bodyPr>
          <a:lstStyle/>
          <a:p>
            <a:r>
              <a:rPr lang="zh-CN" altLang="en-US" sz="200" b="1" dirty="0" smtClean="0">
                <a:solidFill>
                  <a:schemeClr val="bg1"/>
                </a:solidFill>
                <a:latin typeface="微软雅黑" panose="020B0503020204020204" pitchFamily="34" charset="-122"/>
                <a:ea typeface="微软雅黑" panose="020B0503020204020204" pitchFamily="34" charset="-122"/>
              </a:rPr>
              <a:t>       </a:t>
            </a:r>
            <a:r>
              <a:rPr lang="en-US" altLang="zh-CN" sz="200" b="1" dirty="0" err="1" smtClean="0">
                <a:solidFill>
                  <a:schemeClr val="bg1"/>
                </a:solidFill>
                <a:latin typeface="微软雅黑" panose="020B0503020204020204" pitchFamily="34" charset="-122"/>
                <a:ea typeface="微软雅黑" panose="020B0503020204020204" pitchFamily="34" charset="-122"/>
              </a:rPr>
              <a:t>ci'ke</a:t>
            </a:r>
            <a:r>
              <a:rPr lang="zh-CN" altLang="en-US" sz="3200" b="1" dirty="0" smtClean="0">
                <a:solidFill>
                  <a:schemeClr val="bg1"/>
                </a:solidFill>
                <a:latin typeface="微软雅黑" panose="020B0503020204020204" pitchFamily="34" charset="-122"/>
                <a:ea typeface="微软雅黑" panose="020B0503020204020204" pitchFamily="34" charset="-122"/>
              </a:rPr>
              <a:t>此刻我想对你们</a:t>
            </a:r>
            <a:r>
              <a:rPr lang="zh-CN" altLang="en-US" sz="16600" b="1" dirty="0" smtClean="0">
                <a:solidFill>
                  <a:srgbClr val="24BAD6"/>
                </a:solidFill>
                <a:latin typeface="微软雅黑" panose="020B0503020204020204" pitchFamily="34" charset="-122"/>
                <a:ea typeface="微软雅黑" panose="020B0503020204020204" pitchFamily="34" charset="-122"/>
              </a:rPr>
              <a:t>致谢</a:t>
            </a:r>
            <a:endParaRPr lang="en-US" altLang="zh-CN" sz="16600" b="1" dirty="0" smtClean="0">
              <a:solidFill>
                <a:srgbClr val="24BAD6"/>
              </a:solidFill>
              <a:latin typeface="微软雅黑" panose="020B0503020204020204" pitchFamily="34" charset="-122"/>
              <a:ea typeface="微软雅黑" panose="020B0503020204020204" pitchFamily="34" charset="-122"/>
            </a:endParaRPr>
          </a:p>
        </p:txBody>
      </p:sp>
      <p:sp>
        <p:nvSpPr>
          <p:cNvPr id="18" name="矩形 17"/>
          <p:cNvSpPr/>
          <p:nvPr/>
        </p:nvSpPr>
        <p:spPr>
          <a:xfrm>
            <a:off x="3438177" y="3771900"/>
            <a:ext cx="714375" cy="704850"/>
          </a:xfrm>
          <a:prstGeom prst="rect">
            <a:avLst/>
          </a:prstGeom>
          <a:solidFill>
            <a:srgbClr val="C1C0C7">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777394" y="5097468"/>
            <a:ext cx="823680" cy="794541"/>
          </a:xfrm>
          <a:prstGeom prst="rect">
            <a:avLst/>
          </a:prstGeom>
          <a:solidFill>
            <a:srgbClr val="C1C0C7">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432179" y="4878393"/>
            <a:ext cx="442798" cy="438150"/>
          </a:xfrm>
          <a:prstGeom prst="rect">
            <a:avLst/>
          </a:prstGeom>
          <a:solidFill>
            <a:srgbClr val="C1C0C7">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Tree>
    <p:extLst>
      <p:ext uri="{BB962C8B-B14F-4D97-AF65-F5344CB8AC3E}">
        <p14:creationId xmlns:p14="http://schemas.microsoft.com/office/powerpoint/2010/main" val="206825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等腰三角形 3"/>
          <p:cNvSpPr>
            <a:spLocks noChangeAspect="1"/>
          </p:cNvSpPr>
          <p:nvPr/>
        </p:nvSpPr>
        <p:spPr>
          <a:xfrm>
            <a:off x="1346200" y="1951210"/>
            <a:ext cx="4961467" cy="4889857"/>
          </a:xfrm>
          <a:prstGeom prst="triangle">
            <a:avLst/>
          </a:prstGeom>
          <a:noFill/>
          <a:ln w="31750">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a:spLocks noChangeAspect="1"/>
          </p:cNvSpPr>
          <p:nvPr/>
        </p:nvSpPr>
        <p:spPr>
          <a:xfrm rot="10800000">
            <a:off x="1346200" y="-16933"/>
            <a:ext cx="4961467" cy="4889857"/>
          </a:xfrm>
          <a:prstGeom prst="triangle">
            <a:avLst/>
          </a:prstGeom>
          <a:noFill/>
          <a:ln w="31750">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111500" y="2750347"/>
            <a:ext cx="3323167" cy="1323439"/>
          </a:xfrm>
          <a:prstGeom prst="rect">
            <a:avLst/>
          </a:prstGeom>
          <a:noFill/>
        </p:spPr>
        <p:txBody>
          <a:bodyPr wrap="square" rtlCol="0">
            <a:spAutoFit/>
          </a:bodyPr>
          <a:lstStyle/>
          <a:p>
            <a:r>
              <a:rPr lang="en-US" altLang="zh-CN" sz="8000" b="1" dirty="0" smtClean="0">
                <a:solidFill>
                  <a:srgbClr val="24BAD6"/>
                </a:solidFill>
                <a:latin typeface="微软雅黑" panose="020B0503020204020204" pitchFamily="34" charset="-122"/>
                <a:ea typeface="微软雅黑" panose="020B0503020204020204" pitchFamily="34" charset="-122"/>
              </a:rPr>
              <a:t>02</a:t>
            </a:r>
            <a:endParaRPr lang="zh-CN" altLang="en-US" sz="8000" b="1" dirty="0">
              <a:solidFill>
                <a:srgbClr val="24BAD6"/>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619619" y="1335115"/>
            <a:ext cx="4915031" cy="1015663"/>
          </a:xfrm>
          <a:prstGeom prst="rect">
            <a:avLst/>
          </a:prstGeom>
          <a:noFill/>
        </p:spPr>
        <p:txBody>
          <a:bodyPr wrap="square" rtlCol="0">
            <a:spAutoFit/>
          </a:bodyPr>
          <a:lstStyle/>
          <a:p>
            <a:r>
              <a:rPr lang="zh-CN" altLang="en-US" sz="4800" b="1" smtClean="0">
                <a:solidFill>
                  <a:srgbClr val="C1C0C7"/>
                </a:solidFill>
                <a:latin typeface="微软雅黑" panose="020B0503020204020204" pitchFamily="34" charset="-122"/>
                <a:ea typeface="微软雅黑" panose="020B0503020204020204" pitchFamily="34" charset="-122"/>
              </a:rPr>
              <a:t>交通信号</a:t>
            </a:r>
            <a:r>
              <a:rPr lang="zh-CN" altLang="en-US" sz="6000" b="1" smtClean="0">
                <a:solidFill>
                  <a:srgbClr val="24BAD6"/>
                </a:solidFill>
                <a:latin typeface="微软雅黑" panose="020B0503020204020204" pitchFamily="34" charset="-122"/>
                <a:ea typeface="微软雅黑" panose="020B0503020204020204" pitchFamily="34" charset="-122"/>
              </a:rPr>
              <a:t>控制</a:t>
            </a:r>
            <a:endParaRPr lang="zh-CN" altLang="en-US" sz="6000" b="1" dirty="0">
              <a:solidFill>
                <a:srgbClr val="24BAD6"/>
              </a:solidFill>
              <a:latin typeface="微软雅黑" panose="020B0503020204020204" pitchFamily="34" charset="-122"/>
              <a:ea typeface="微软雅黑" panose="020B0503020204020204" pitchFamily="34" charset="-122"/>
            </a:endParaRPr>
          </a:p>
        </p:txBody>
      </p:sp>
      <p:sp>
        <p:nvSpPr>
          <p:cNvPr id="8" name="KSO_Shape"/>
          <p:cNvSpPr/>
          <p:nvPr/>
        </p:nvSpPr>
        <p:spPr>
          <a:xfrm>
            <a:off x="8480313" y="97696"/>
            <a:ext cx="701258" cy="1198732"/>
          </a:xfrm>
          <a:custGeom>
            <a:avLst/>
            <a:gdLst/>
            <a:ahLst/>
            <a:cxnLst/>
            <a:rect l="l" t="t" r="r" b="b"/>
            <a:pathLst>
              <a:path w="559792" h="955625">
                <a:moveTo>
                  <a:pt x="279896" y="194422"/>
                </a:moveTo>
                <a:cubicBezTo>
                  <a:pt x="168660" y="194422"/>
                  <a:pt x="78485" y="284596"/>
                  <a:pt x="78485" y="395833"/>
                </a:cubicBezTo>
                <a:cubicBezTo>
                  <a:pt x="78485" y="507069"/>
                  <a:pt x="168660" y="597244"/>
                  <a:pt x="279896" y="597244"/>
                </a:cubicBezTo>
                <a:cubicBezTo>
                  <a:pt x="391133" y="597244"/>
                  <a:pt x="481307" y="507069"/>
                  <a:pt x="481307" y="395833"/>
                </a:cubicBezTo>
                <a:cubicBezTo>
                  <a:pt x="481307" y="284596"/>
                  <a:pt x="391133" y="194422"/>
                  <a:pt x="279896" y="194422"/>
                </a:cubicBezTo>
                <a:close/>
                <a:moveTo>
                  <a:pt x="279896" y="0"/>
                </a:moveTo>
                <a:cubicBezTo>
                  <a:pt x="381198" y="-1"/>
                  <a:pt x="482501" y="38646"/>
                  <a:pt x="559792" y="115937"/>
                </a:cubicBezTo>
                <a:cubicBezTo>
                  <a:pt x="714375" y="270519"/>
                  <a:pt x="714375" y="521146"/>
                  <a:pt x="559792" y="675729"/>
                </a:cubicBezTo>
                <a:lnTo>
                  <a:pt x="279896" y="955625"/>
                </a:lnTo>
                <a:lnTo>
                  <a:pt x="0" y="675729"/>
                </a:lnTo>
                <a:cubicBezTo>
                  <a:pt x="-154583" y="521146"/>
                  <a:pt x="-154583" y="270519"/>
                  <a:pt x="0" y="115937"/>
                </a:cubicBezTo>
                <a:cubicBezTo>
                  <a:pt x="77291" y="38646"/>
                  <a:pt x="178594" y="-1"/>
                  <a:pt x="279896" y="0"/>
                </a:cubicBezTo>
                <a:close/>
              </a:path>
            </a:pathLst>
          </a:cu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dirty="0">
              <a:solidFill>
                <a:srgbClr val="C1C0C7"/>
              </a:solidFill>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1571" y="6004898"/>
            <a:ext cx="2926875" cy="762027"/>
          </a:xfrm>
          <a:prstGeom prst="rect">
            <a:avLst/>
          </a:prstGeom>
        </p:spPr>
      </p:pic>
      <p:sp>
        <p:nvSpPr>
          <p:cNvPr id="11" name="文本框 12"/>
          <p:cNvSpPr txBox="1">
            <a:spLocks noChangeArrowheads="1"/>
          </p:cNvSpPr>
          <p:nvPr/>
        </p:nvSpPr>
        <p:spPr bwMode="auto">
          <a:xfrm>
            <a:off x="5792996" y="2648476"/>
            <a:ext cx="631545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交通信号及通行行为控制</a:t>
            </a:r>
            <a:endParaRPr lang="en-US" altLang="zh-CN" dirty="0" smtClean="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交通流基本理论</a:t>
            </a:r>
            <a:endParaRPr lang="en-US" altLang="zh-CN" dirty="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交通信号控制参数与方法</a:t>
            </a:r>
            <a:endParaRPr lang="en-US" altLang="zh-CN" dirty="0" smtClean="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交通信号相位控制</a:t>
            </a:r>
            <a:endParaRPr lang="en-US" altLang="zh-CN" dirty="0" smtClean="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交通控制的性能评价指标</a:t>
            </a:r>
            <a:endParaRPr lang="en-US" altLang="zh-CN" dirty="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76067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1587500" y="120650"/>
            <a:ext cx="28146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通行行为控制</a:t>
            </a:r>
            <a:endParaRPr lang="en-US" altLang="zh-CN" dirty="0">
              <a:solidFill>
                <a:srgbClr val="0E1014"/>
              </a:solidFill>
              <a:latin typeface="微软雅黑" charset="-122"/>
              <a:ea typeface="微软雅黑" charset="-122"/>
              <a:cs typeface="微软雅黑" charset="-122"/>
            </a:endParaRPr>
          </a:p>
        </p:txBody>
      </p:sp>
      <p:pic>
        <p:nvPicPr>
          <p:cNvPr id="20" name="图片 19"/>
          <p:cNvPicPr/>
          <p:nvPr/>
        </p:nvPicPr>
        <p:blipFill rotWithShape="1">
          <a:blip r:embed="rId5" cstate="print">
            <a:extLst>
              <a:ext uri="{28A0092B-C50C-407E-A947-70E740481C1C}">
                <a14:useLocalDpi xmlns:a14="http://schemas.microsoft.com/office/drawing/2010/main" val="0"/>
              </a:ext>
            </a:extLst>
          </a:blip>
          <a:srcRect l="5550" t="4238" r="2312" b="2458"/>
          <a:stretch/>
        </p:blipFill>
        <p:spPr>
          <a:xfrm>
            <a:off x="2298358" y="1274765"/>
            <a:ext cx="7710616" cy="4580859"/>
          </a:xfrm>
          <a:prstGeom prst="rect">
            <a:avLst/>
          </a:prstGeom>
        </p:spPr>
      </p:pic>
    </p:spTree>
    <p:extLst>
      <p:ext uri="{BB962C8B-B14F-4D97-AF65-F5344CB8AC3E}">
        <p14:creationId xmlns:p14="http://schemas.microsoft.com/office/powerpoint/2010/main" val="14569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1335302" y="127978"/>
            <a:ext cx="28146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交通流基本理论</a:t>
            </a:r>
            <a:endParaRPr lang="en-US" altLang="zh-CN" dirty="0">
              <a:solidFill>
                <a:srgbClr val="0E1014"/>
              </a:solidFill>
              <a:latin typeface="微软雅黑" charset="-122"/>
              <a:ea typeface="微软雅黑" charset="-122"/>
              <a:cs typeface="微软雅黑" charset="-122"/>
            </a:endParaRPr>
          </a:p>
        </p:txBody>
      </p:sp>
      <p:sp>
        <p:nvSpPr>
          <p:cNvPr id="6" name="文本框 12"/>
          <p:cNvSpPr txBox="1">
            <a:spLocks noChangeArrowheads="1"/>
          </p:cNvSpPr>
          <p:nvPr/>
        </p:nvSpPr>
        <p:spPr bwMode="auto">
          <a:xfrm>
            <a:off x="344057" y="1154114"/>
            <a:ext cx="11444287"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eaLnBrk="1" hangingPunct="1">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交通流公式：</a:t>
            </a:r>
            <a:r>
              <a:rPr lang="it-IT" altLang="zh-CN" dirty="0" err="1" smtClean="0">
                <a:solidFill>
                  <a:srgbClr val="C1C0C7"/>
                </a:solidFill>
                <a:latin typeface="微软雅黑" charset="-122"/>
                <a:ea typeface="微软雅黑" charset="-122"/>
                <a:cs typeface="微软雅黑" charset="-122"/>
              </a:rPr>
              <a:t>q</a:t>
            </a:r>
            <a:r>
              <a:rPr lang="it-IT" altLang="zh-CN" dirty="0" smtClean="0">
                <a:solidFill>
                  <a:srgbClr val="C1C0C7"/>
                </a:solidFill>
                <a:latin typeface="微软雅黑" charset="-122"/>
                <a:ea typeface="微软雅黑" charset="-122"/>
                <a:cs typeface="微软雅黑" charset="-122"/>
              </a:rPr>
              <a:t>=</a:t>
            </a:r>
            <a:r>
              <a:rPr lang="it-IT" altLang="zh-CN" dirty="0" err="1" smtClean="0">
                <a:solidFill>
                  <a:srgbClr val="C1C0C7"/>
                </a:solidFill>
                <a:latin typeface="微软雅黑" charset="-122"/>
                <a:ea typeface="微软雅黑" charset="-122"/>
                <a:cs typeface="微软雅黑" charset="-122"/>
              </a:rPr>
              <a:t>k·v</a:t>
            </a:r>
            <a:endParaRPr lang="it-IT" altLang="zh-CN" dirty="0" smtClean="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endParaRPr lang="it-IT" altLang="zh-CN" dirty="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泊松</a:t>
            </a:r>
            <a:r>
              <a:rPr lang="zh-CN" altLang="en-US" dirty="0">
                <a:solidFill>
                  <a:srgbClr val="C1C0C7"/>
                </a:solidFill>
                <a:latin typeface="微软雅黑" charset="-122"/>
                <a:ea typeface="微软雅黑" charset="-122"/>
                <a:cs typeface="微软雅黑" charset="-122"/>
              </a:rPr>
              <a:t>分布：车辆（或人）的到达时随机的，相互之间影响不大，也不受外界干扰，这种情况发生在交通流密度不大的时候</a:t>
            </a:r>
            <a:r>
              <a:rPr lang="zh-CN" altLang="en-US" dirty="0" smtClean="0">
                <a:solidFill>
                  <a:srgbClr val="C1C0C7"/>
                </a:solidFill>
                <a:latin typeface="微软雅黑" charset="-122"/>
                <a:ea typeface="微软雅黑" charset="-122"/>
                <a:cs typeface="微软雅黑" charset="-122"/>
              </a:rPr>
              <a:t>。</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endParaRPr lang="zh-CN" altLang="en-US" dirty="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二项</a:t>
            </a:r>
            <a:r>
              <a:rPr lang="zh-CN" altLang="en-US" dirty="0">
                <a:solidFill>
                  <a:srgbClr val="C1C0C7"/>
                </a:solidFill>
                <a:latin typeface="微软雅黑" charset="-122"/>
                <a:ea typeface="微软雅黑" charset="-122"/>
                <a:cs typeface="微软雅黑" charset="-122"/>
              </a:rPr>
              <a:t>分布：车辆比较拥挤、自由行使机会不多的车流。</a:t>
            </a:r>
          </a:p>
          <a:p>
            <a:pPr marL="0" indent="0">
              <a:lnSpc>
                <a:spcPct val="150000"/>
              </a:lnSpc>
              <a:spcBef>
                <a:spcPct val="0"/>
              </a:spcBef>
              <a:buNone/>
            </a:pP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负二</a:t>
            </a:r>
            <a:r>
              <a:rPr lang="zh-CN" altLang="en-US" dirty="0">
                <a:solidFill>
                  <a:srgbClr val="C1C0C7"/>
                </a:solidFill>
                <a:latin typeface="微软雅黑" charset="-122"/>
                <a:ea typeface="微软雅黑" charset="-122"/>
                <a:cs typeface="微软雅黑" charset="-122"/>
              </a:rPr>
              <a:t>项分布：到达量波动很大的车流。</a:t>
            </a:r>
          </a:p>
          <a:p>
            <a:pPr marL="0" indent="0" eaLnBrk="1" hangingPunct="1">
              <a:lnSpc>
                <a:spcPct val="150000"/>
              </a:lnSpc>
              <a:spcBef>
                <a:spcPct val="0"/>
              </a:spcBef>
              <a:buNone/>
            </a:pPr>
            <a:endParaRPr lang="it-IT" altLang="zh-CN" dirty="0" smtClean="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48470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交通信号控制参数</a:t>
            </a:r>
            <a:endParaRPr lang="en-US" altLang="zh-CN" dirty="0" smtClean="0">
              <a:solidFill>
                <a:srgbClr val="0E1014"/>
              </a:solidFill>
              <a:latin typeface="微软雅黑" charset="-122"/>
              <a:ea typeface="微软雅黑" charset="-122"/>
              <a:cs typeface="微软雅黑" charset="-122"/>
            </a:endParaRPr>
          </a:p>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与方式</a:t>
            </a:r>
            <a:endParaRPr lang="en-US" altLang="zh-CN" dirty="0">
              <a:solidFill>
                <a:srgbClr val="0E1014"/>
              </a:solidFill>
              <a:latin typeface="微软雅黑" charset="-122"/>
              <a:ea typeface="微软雅黑" charset="-122"/>
              <a:cs typeface="微软雅黑" charset="-122"/>
            </a:endParaRPr>
          </a:p>
        </p:txBody>
      </p:sp>
      <p:sp>
        <p:nvSpPr>
          <p:cNvPr id="6" name="文本框 12"/>
          <p:cNvSpPr txBox="1">
            <a:spLocks noChangeArrowheads="1"/>
          </p:cNvSpPr>
          <p:nvPr/>
        </p:nvSpPr>
        <p:spPr bwMode="auto">
          <a:xfrm>
            <a:off x="1160954" y="1447022"/>
            <a:ext cx="11444287"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eaLnBrk="1" hangingPunct="1">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交通流控制的基本参数：</a:t>
            </a:r>
            <a:endParaRPr lang="en-US" altLang="zh-CN" dirty="0" smtClean="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相位、周期、绿信比</a:t>
            </a:r>
            <a:endParaRPr lang="en-US" altLang="zh-CN" dirty="0" smtClean="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endParaRPr lang="en-US" altLang="zh-CN" dirty="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交通信号控制方式：</a:t>
            </a:r>
            <a:endParaRPr lang="en-US" altLang="zh-CN" dirty="0" smtClean="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控制策略：定时控制、半感应控制、全感应控制</a:t>
            </a:r>
            <a:endParaRPr lang="en-US" altLang="zh-CN" dirty="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控制范围：点控制、线控制、面控制</a:t>
            </a:r>
            <a:endParaRPr lang="en-US" altLang="zh-CN" dirty="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控制方式：方案选择、方案生成</a:t>
            </a:r>
            <a:endParaRPr lang="en-US" altLang="zh-CN" dirty="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14027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交通信号相位控制</a:t>
            </a:r>
            <a:endParaRPr lang="en-US" altLang="zh-CN" dirty="0">
              <a:solidFill>
                <a:srgbClr val="0E1014"/>
              </a:solidFill>
              <a:latin typeface="微软雅黑" charset="-122"/>
              <a:ea typeface="微软雅黑" charset="-122"/>
              <a:cs typeface="微软雅黑" charset="-122"/>
            </a:endParaRPr>
          </a:p>
        </p:txBody>
      </p:sp>
      <p:sp>
        <p:nvSpPr>
          <p:cNvPr id="6" name="文本框 12"/>
          <p:cNvSpPr txBox="1">
            <a:spLocks noChangeArrowheads="1"/>
          </p:cNvSpPr>
          <p:nvPr/>
        </p:nvSpPr>
        <p:spPr bwMode="auto">
          <a:xfrm>
            <a:off x="271268" y="3180079"/>
            <a:ext cx="1144428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eaLnBrk="1" hangingPunct="1">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四相位交叉口模型描述</a:t>
            </a:r>
            <a:endParaRPr lang="en-US" altLang="zh-CN" dirty="0" smtClean="0">
              <a:solidFill>
                <a:srgbClr val="C1C0C7"/>
              </a:solidFill>
              <a:latin typeface="微软雅黑" charset="-122"/>
              <a:ea typeface="微软雅黑" charset="-122"/>
              <a:cs typeface="微软雅黑" charset="-122"/>
            </a:endParaRPr>
          </a:p>
        </p:txBody>
      </p:sp>
      <p:pic>
        <p:nvPicPr>
          <p:cNvPr id="7" name="Picture"/>
          <p:cNvPicPr/>
          <p:nvPr/>
        </p:nvPicPr>
        <p:blipFill>
          <a:blip r:embed="rId5">
            <a:extLst>
              <a:ext uri="{28A0092B-C50C-407E-A947-70E740481C1C}">
                <a14:useLocalDpi xmlns:a14="http://schemas.microsoft.com/office/drawing/2010/main" val="0"/>
              </a:ext>
            </a:extLst>
          </a:blip>
          <a:stretch>
            <a:fillRect/>
          </a:stretch>
        </p:blipFill>
        <p:spPr bwMode="auto">
          <a:xfrm>
            <a:off x="4053404" y="1969660"/>
            <a:ext cx="7871961" cy="3051438"/>
          </a:xfrm>
          <a:prstGeom prst="rect">
            <a:avLst/>
          </a:prstGeom>
          <a:noFill/>
          <a:ln w="9525">
            <a:noFill/>
            <a:headEnd/>
            <a:tailEnd/>
          </a:ln>
        </p:spPr>
      </p:pic>
    </p:spTree>
    <p:extLst>
      <p:ext uri="{BB962C8B-B14F-4D97-AF65-F5344CB8AC3E}">
        <p14:creationId xmlns:p14="http://schemas.microsoft.com/office/powerpoint/2010/main" val="82318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161335"/>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smtClean="0">
                <a:solidFill>
                  <a:srgbClr val="0E1014"/>
                </a:solidFill>
                <a:latin typeface="微软雅黑" charset="-122"/>
                <a:ea typeface="微软雅黑" charset="-122"/>
                <a:cs typeface="微软雅黑" charset="-122"/>
              </a:rPr>
              <a:t>性能</a:t>
            </a:r>
            <a:r>
              <a:rPr lang="zh-CN" altLang="en-US" dirty="0" smtClean="0">
                <a:solidFill>
                  <a:srgbClr val="0E1014"/>
                </a:solidFill>
                <a:latin typeface="微软雅黑" charset="-122"/>
                <a:ea typeface="微软雅黑" charset="-122"/>
                <a:cs typeface="微软雅黑" charset="-122"/>
              </a:rPr>
              <a:t>评价指标</a:t>
            </a:r>
            <a:endParaRPr lang="en-US" altLang="zh-CN" dirty="0">
              <a:solidFill>
                <a:srgbClr val="0E1014"/>
              </a:solidFill>
              <a:latin typeface="微软雅黑" charset="-122"/>
              <a:ea typeface="微软雅黑" charset="-122"/>
              <a:cs typeface="微软雅黑" charset="-122"/>
            </a:endParaRPr>
          </a:p>
        </p:txBody>
      </p:sp>
      <p:sp>
        <p:nvSpPr>
          <p:cNvPr id="6" name="文本框 12"/>
          <p:cNvSpPr txBox="1">
            <a:spLocks noChangeArrowheads="1"/>
          </p:cNvSpPr>
          <p:nvPr/>
        </p:nvSpPr>
        <p:spPr bwMode="auto">
          <a:xfrm>
            <a:off x="721437" y="1447022"/>
            <a:ext cx="11444287"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eaLnBrk="1" hangingPunct="1">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本系统采用的交通信号控制性能评价指标有以下三个：</a:t>
            </a:r>
            <a:endParaRPr lang="en-US" altLang="zh-CN" dirty="0" smtClean="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endParaRPr lang="en-US" altLang="zh-CN" dirty="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r>
              <a:rPr lang="en-US" altLang="zh-CN" dirty="0" smtClean="0">
                <a:solidFill>
                  <a:srgbClr val="C1C0C7"/>
                </a:solidFill>
                <a:latin typeface="微软雅黑" charset="-122"/>
                <a:ea typeface="微软雅黑" charset="-122"/>
                <a:cs typeface="微软雅黑" charset="-122"/>
              </a:rPr>
              <a:t>-</a:t>
            </a:r>
            <a:r>
              <a:rPr lang="zh-CN" altLang="en-US" dirty="0" smtClean="0">
                <a:solidFill>
                  <a:srgbClr val="C1C0C7"/>
                </a:solidFill>
                <a:latin typeface="微软雅黑" charset="-122"/>
                <a:ea typeface="微软雅黑" charset="-122"/>
                <a:cs typeface="微软雅黑" charset="-122"/>
              </a:rPr>
              <a:t> 延误时间</a:t>
            </a:r>
            <a:endParaRPr lang="en-US" altLang="zh-CN" dirty="0" smtClean="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endParaRPr lang="en-US" altLang="zh-CN" dirty="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r>
              <a:rPr lang="en-US" altLang="zh-CN" dirty="0" smtClean="0">
                <a:solidFill>
                  <a:srgbClr val="C1C0C7"/>
                </a:solidFill>
                <a:latin typeface="微软雅黑" charset="-122"/>
                <a:ea typeface="微软雅黑" charset="-122"/>
                <a:cs typeface="微软雅黑" charset="-122"/>
              </a:rPr>
              <a:t>-</a:t>
            </a:r>
            <a:r>
              <a:rPr lang="zh-CN" altLang="en-US" dirty="0" smtClean="0">
                <a:solidFill>
                  <a:srgbClr val="C1C0C7"/>
                </a:solidFill>
                <a:latin typeface="微软雅黑" charset="-122"/>
                <a:ea typeface="微软雅黑" charset="-122"/>
                <a:cs typeface="微软雅黑" charset="-122"/>
              </a:rPr>
              <a:t> 通行能力</a:t>
            </a:r>
            <a:endParaRPr lang="en-US" altLang="zh-CN" dirty="0" smtClean="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endParaRPr lang="en-US" altLang="zh-CN" dirty="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r>
              <a:rPr lang="en-US" altLang="zh-CN" dirty="0" smtClean="0">
                <a:solidFill>
                  <a:srgbClr val="C1C0C7"/>
                </a:solidFill>
                <a:latin typeface="微软雅黑" charset="-122"/>
                <a:ea typeface="微软雅黑" charset="-122"/>
                <a:cs typeface="微软雅黑" charset="-122"/>
              </a:rPr>
              <a:t>-</a:t>
            </a:r>
            <a:r>
              <a:rPr lang="zh-CN" altLang="en-US" dirty="0" smtClean="0">
                <a:solidFill>
                  <a:srgbClr val="C1C0C7"/>
                </a:solidFill>
                <a:latin typeface="微软雅黑" charset="-122"/>
                <a:ea typeface="微软雅黑" charset="-122"/>
                <a:cs typeface="微软雅黑" charset="-122"/>
              </a:rPr>
              <a:t> 平均排队长度</a:t>
            </a:r>
            <a:endParaRPr lang="en-US" altLang="zh-CN" dirty="0" smtClean="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126305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5758</TotalTime>
  <Words>5049</Words>
  <Application>Microsoft Macintosh PowerPoint</Application>
  <PresentationFormat>宽屏</PresentationFormat>
  <Paragraphs>345</Paragraphs>
  <Slides>32</Slides>
  <Notes>32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32</vt:i4>
      </vt:variant>
    </vt:vector>
  </HeadingPairs>
  <TitlesOfParts>
    <vt:vector size="40" baseType="lpstr">
      <vt:lpstr>Calibri</vt:lpstr>
      <vt:lpstr>Calibri Light</vt:lpstr>
      <vt:lpstr>Cambria Math</vt:lpstr>
      <vt:lpstr>宋体</vt:lpstr>
      <vt:lpstr>微软雅黑</vt:lpstr>
      <vt:lpstr>Arial</vt:lpstr>
      <vt:lpstr>DengXian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李楠鑫</dc:creator>
  <cp:lastModifiedBy>rrussi</cp:lastModifiedBy>
  <cp:revision>370</cp:revision>
  <dcterms:created xsi:type="dcterms:W3CDTF">2015-03-02T15:27:42Z</dcterms:created>
  <dcterms:modified xsi:type="dcterms:W3CDTF">2016-06-20T14:24:58Z</dcterms:modified>
</cp:coreProperties>
</file>